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6" r:id="rId4"/>
    <p:sldMasterId id="2147483769" r:id="rId5"/>
    <p:sldMasterId id="2147483771" r:id="rId6"/>
    <p:sldMasterId id="2147483775" r:id="rId7"/>
    <p:sldMasterId id="2147483778" r:id="rId8"/>
    <p:sldMasterId id="2147483780" r:id="rId9"/>
  </p:sldMasterIdLst>
  <p:notesMasterIdLst>
    <p:notesMasterId r:id="rId25"/>
  </p:notesMasterIdLst>
  <p:handoutMasterIdLst>
    <p:handoutMasterId r:id="rId26"/>
  </p:handoutMasterIdLst>
  <p:sldIdLst>
    <p:sldId id="264" r:id="rId10"/>
    <p:sldId id="295" r:id="rId11"/>
    <p:sldId id="296" r:id="rId12"/>
    <p:sldId id="304" r:id="rId13"/>
    <p:sldId id="303" r:id="rId14"/>
    <p:sldId id="294" r:id="rId15"/>
    <p:sldId id="258" r:id="rId16"/>
    <p:sldId id="306" r:id="rId17"/>
    <p:sldId id="269" r:id="rId18"/>
    <p:sldId id="268" r:id="rId19"/>
    <p:sldId id="272" r:id="rId20"/>
    <p:sldId id="280" r:id="rId21"/>
    <p:sldId id="307" r:id="rId22"/>
    <p:sldId id="305" r:id="rId23"/>
    <p:sldId id="267" r:id="rId24"/>
  </p:sldIdLst>
  <p:sldSz cx="9144000" cy="514826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61" userDrawn="1">
          <p15:clr>
            <a:srgbClr val="A4A3A4"/>
          </p15:clr>
        </p15:guide>
        <p15:guide id="2" pos="340" userDrawn="1">
          <p15:clr>
            <a:srgbClr val="A4A3A4"/>
          </p15:clr>
        </p15:guide>
        <p15:guide id="3" orient="horz" pos="3028" userDrawn="1">
          <p15:clr>
            <a:srgbClr val="A4A3A4"/>
          </p15:clr>
        </p15:guide>
        <p15:guide id="4" pos="5511" userDrawn="1">
          <p15:clr>
            <a:srgbClr val="A4A3A4"/>
          </p15:clr>
        </p15:guide>
        <p15:guide id="5" orient="horz" pos="2891">
          <p15:clr>
            <a:srgbClr val="A4A3A4"/>
          </p15:clr>
        </p15:guide>
        <p15:guide id="6" pos="31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61" autoAdjust="0"/>
    <p:restoredTop sz="86419" autoAdjust="0"/>
  </p:normalViewPr>
  <p:slideViewPr>
    <p:cSldViewPr>
      <p:cViewPr>
        <p:scale>
          <a:sx n="125" d="100"/>
          <a:sy n="125" d="100"/>
        </p:scale>
        <p:origin x="-1365" y="-585"/>
      </p:cViewPr>
      <p:guideLst>
        <p:guide orient="horz" pos="261"/>
        <p:guide orient="horz" pos="3028"/>
        <p:guide orient="horz" pos="2891"/>
        <p:guide pos="340"/>
        <p:guide pos="5511"/>
        <p:guide pos="3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172" d="100"/>
          <a:sy n="172" d="100"/>
        </p:scale>
        <p:origin x="6552" y="2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6DCCD-FB14-4FA8-B1C2-D065E82645DF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D96E1-DF61-4A53-9932-3DFD8899BB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548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84D8A-822D-488E-8D1C-8C90CBE022BE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70B7F-3432-4DBE-B821-B38A127FB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2022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B9A35-38FF-4BB0-B92C-A93B413563E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433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542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133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468340" y="4172175"/>
            <a:ext cx="2786567" cy="566581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400" b="1" dirty="0" smtClean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Фамилия Имя Отчество</a:t>
            </a:r>
          </a:p>
          <a:p>
            <a:pPr lvl="0">
              <a:spcBef>
                <a:spcPct val="0"/>
              </a:spcBef>
            </a:pPr>
            <a:r>
              <a:rPr lang="ru-RU" sz="1400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Должность</a:t>
            </a:r>
            <a:endParaRPr lang="ru-RU" sz="1400" dirty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30126" y="2011864"/>
            <a:ext cx="4429906" cy="997099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>
              <a:lnSpc>
                <a:spcPts val="3780"/>
              </a:lnSpc>
            </a:pPr>
            <a:r>
              <a:rPr lang="ru-RU" sz="27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Тема </a:t>
            </a:r>
          </a:p>
          <a:p>
            <a:pPr>
              <a:lnSpc>
                <a:spcPts val="3780"/>
              </a:lnSpc>
            </a:pPr>
            <a:r>
              <a:rPr lang="ru-RU" sz="27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презентации</a:t>
            </a:r>
            <a:endParaRPr lang="ru-RU" sz="2700" b="1" dirty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67544" y="3656856"/>
            <a:ext cx="4886550" cy="566581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400" dirty="0" smtClean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Наименование мероприятия</a:t>
            </a:r>
            <a:r>
              <a:rPr lang="en-US" sz="1400" dirty="0" smtClean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/</a:t>
            </a:r>
            <a:r>
              <a:rPr lang="en-US" sz="1400" dirty="0" smtClean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название площадки</a:t>
            </a:r>
            <a:endParaRPr lang="ru-RU" sz="1400" dirty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230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C9A225D3-FB32-4AE2-A0FD-FFF81AC97B0B}" type="datetime1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6DF24603-9A1B-F342-92E0-89DE32840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532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425690" y="1483832"/>
            <a:ext cx="3931080" cy="2421666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Таким образом, начало повседневной работы </a:t>
            </a:r>
          </a:p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по формированию позиции создает предпосылки качественно новых шагов для новых предложений. Соображения высшего порядка, а также дальнейшее развитие различных форм деятельности требует от нас системного анализа направлений. </a:t>
            </a:r>
          </a:p>
          <a:p>
            <a:pPr lvl="0">
              <a:spcBef>
                <a:spcPct val="0"/>
              </a:spcBef>
            </a:pPr>
            <a:endParaRPr lang="ru-RU" sz="12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Таким образом, начало повседневной работы </a:t>
            </a:r>
          </a:p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по формированию позиции создает предпосылки качественно новых шагов для новых предложений. Соображения высшего порядка, а также дальнейшее развитие различных форм деятельности</a:t>
            </a:r>
          </a:p>
        </p:txBody>
      </p:sp>
      <p:pic>
        <p:nvPicPr>
          <p:cNvPr id="8" name="Picture 3" descr="C:\Users\Garvis\Desktop\атом_0812\Презы\Файлы для презентации_цфо-1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1116" y="1383145"/>
            <a:ext cx="4034808" cy="2558367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 userDrawn="1"/>
        </p:nvSpPr>
        <p:spPr>
          <a:xfrm>
            <a:off x="387903" y="38739"/>
            <a:ext cx="4803513" cy="997099"/>
          </a:xfrm>
          <a:prstGeom prst="rect">
            <a:avLst/>
          </a:prstGeom>
        </p:spPr>
        <p:txBody>
          <a:bodyPr vert="horz" lIns="144000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3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Заголовок</a:t>
            </a:r>
            <a:endParaRPr lang="ru-RU" sz="2300" b="1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Прямоугольник 2"/>
          <p:cNvSpPr/>
          <p:nvPr userDrawn="1"/>
        </p:nvSpPr>
        <p:spPr>
          <a:xfrm>
            <a:off x="504000" y="4684334"/>
            <a:ext cx="4572794" cy="142757"/>
          </a:xfrm>
          <a:prstGeom prst="rect">
            <a:avLst/>
          </a:prstGeom>
        </p:spPr>
        <p:txBody>
          <a:bodyPr lIns="34567" tIns="17283" rIns="34567" bIns="17283">
            <a:spAutoFit/>
          </a:bodyPr>
          <a:lstStyle/>
          <a:p>
            <a:r>
              <a:rPr lang="ru-RU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Место для указания источников и сносок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32000" y="4648301"/>
            <a:ext cx="2133600" cy="274351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191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0FD06527-21B4-4901-958B-0142969ABF55}" type="datetime1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6DF24603-9A1B-F342-92E0-89DE32840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532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B1682DA-ABD0-4F65-89A3-4D69FABD36EA}" type="datetime1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6DF24603-9A1B-F342-92E0-89DE32840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596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430920" y="1789976"/>
            <a:ext cx="4429906" cy="997099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>
              <a:lnSpc>
                <a:spcPts val="3780"/>
              </a:lnSpc>
            </a:pPr>
            <a:r>
              <a:rPr lang="ru-RU" sz="41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1.1.</a:t>
            </a:r>
          </a:p>
          <a:p>
            <a:pPr>
              <a:lnSpc>
                <a:spcPts val="3780"/>
              </a:lnSpc>
            </a:pPr>
            <a:endParaRPr lang="ru-RU" sz="4100" b="1" dirty="0" smtClean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  <a:p>
            <a:pPr>
              <a:lnSpc>
                <a:spcPts val="3780"/>
              </a:lnSpc>
            </a:pPr>
            <a:r>
              <a:rPr lang="ru-RU" sz="4100" b="1" dirty="0" err="1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Перебивочный</a:t>
            </a:r>
            <a:r>
              <a:rPr lang="ru-RU" sz="41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 </a:t>
            </a:r>
          </a:p>
          <a:p>
            <a:pPr>
              <a:lnSpc>
                <a:spcPts val="3780"/>
              </a:lnSpc>
            </a:pPr>
            <a:r>
              <a:rPr lang="ru-RU" sz="41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слайд</a:t>
            </a:r>
            <a:endParaRPr lang="ru-RU" sz="4100" b="1" dirty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099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08D1C10C-A995-4F8A-B2E0-AA58A790973A}" type="datetime1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6DF24603-9A1B-F342-92E0-89DE32840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920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425690" y="1483832"/>
            <a:ext cx="3931080" cy="2421666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Таким образом, начало повседневной работы </a:t>
            </a:r>
          </a:p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по формированию позиции создает предпосылки качественно новых шагов для новых предложений. Соображения высшего порядка, а также дальнейшее развитие различных форм деятельности требует от нас системного анализа направлений. </a:t>
            </a:r>
          </a:p>
          <a:p>
            <a:pPr lvl="0">
              <a:spcBef>
                <a:spcPct val="0"/>
              </a:spcBef>
            </a:pPr>
            <a:endParaRPr lang="ru-RU" sz="12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Таким образом, начало повседневной работы </a:t>
            </a:r>
          </a:p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по формированию позиции создает предпосылки качественно новых шагов для новых предложений. Соображения высшего порядка, а также дальнейшее развитие различных форм деятельности</a:t>
            </a:r>
          </a:p>
        </p:txBody>
      </p:sp>
      <p:pic>
        <p:nvPicPr>
          <p:cNvPr id="8" name="Picture 3" descr="C:\Users\Garvis\Desktop\атом_0812\Презы\Файлы для презентации_цфо-1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1116" y="1383145"/>
            <a:ext cx="4034808" cy="2558367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 userDrawn="1"/>
        </p:nvSpPr>
        <p:spPr>
          <a:xfrm>
            <a:off x="387903" y="38739"/>
            <a:ext cx="4803513" cy="997099"/>
          </a:xfrm>
          <a:prstGeom prst="rect">
            <a:avLst/>
          </a:prstGeom>
        </p:spPr>
        <p:txBody>
          <a:bodyPr vert="horz" lIns="144000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3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Заголовок</a:t>
            </a:r>
            <a:endParaRPr lang="ru-RU" sz="2300" b="1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Прямоугольник 2"/>
          <p:cNvSpPr/>
          <p:nvPr userDrawn="1"/>
        </p:nvSpPr>
        <p:spPr>
          <a:xfrm>
            <a:off x="504000" y="4684334"/>
            <a:ext cx="4572794" cy="142757"/>
          </a:xfrm>
          <a:prstGeom prst="rect">
            <a:avLst/>
          </a:prstGeom>
        </p:spPr>
        <p:txBody>
          <a:bodyPr lIns="34567" tIns="17283" rIns="34567" bIns="17283">
            <a:spAutoFit/>
          </a:bodyPr>
          <a:lstStyle/>
          <a:p>
            <a:r>
              <a:rPr lang="ru-RU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Место для указания источников и сносок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32000" y="4648301"/>
            <a:ext cx="2133600" cy="274351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551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C3797416-1E16-4507-BADC-F975804FAF56}" type="datetime1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6DF24603-9A1B-F342-92E0-89DE32840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6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468340" y="4172175"/>
            <a:ext cx="2786567" cy="566581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400" b="1" dirty="0" smtClean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Фамилия Имя Отчество</a:t>
            </a:r>
          </a:p>
          <a:p>
            <a:pPr lvl="0">
              <a:spcBef>
                <a:spcPct val="0"/>
              </a:spcBef>
            </a:pPr>
            <a:r>
              <a:rPr lang="ru-RU" sz="1400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Должность</a:t>
            </a:r>
            <a:endParaRPr lang="ru-RU" sz="1400" dirty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30126" y="2011864"/>
            <a:ext cx="4429906" cy="997099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>
              <a:lnSpc>
                <a:spcPts val="3780"/>
              </a:lnSpc>
            </a:pPr>
            <a:r>
              <a:rPr lang="ru-RU" sz="27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Тема </a:t>
            </a:r>
          </a:p>
          <a:p>
            <a:pPr>
              <a:lnSpc>
                <a:spcPts val="3780"/>
              </a:lnSpc>
            </a:pPr>
            <a:r>
              <a:rPr lang="ru-RU" sz="27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презентации</a:t>
            </a:r>
            <a:endParaRPr lang="ru-RU" sz="2700" b="1" dirty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67544" y="3656856"/>
            <a:ext cx="4886550" cy="566581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400" dirty="0" smtClean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Наименование мероприятия</a:t>
            </a:r>
            <a:r>
              <a:rPr lang="en-US" sz="1400" dirty="0" smtClean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/</a:t>
            </a:r>
            <a:r>
              <a:rPr lang="en-US" sz="1400" dirty="0" smtClean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название площадки</a:t>
            </a:r>
            <a:endParaRPr lang="ru-RU" sz="1400" dirty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481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D1744C98-5786-4C1F-A7C1-CD659466CEA5}" type="datetime1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6DF24603-9A1B-F342-92E0-89DE32840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186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430920" y="1789976"/>
            <a:ext cx="4429906" cy="997099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>
              <a:lnSpc>
                <a:spcPts val="3780"/>
              </a:lnSpc>
            </a:pPr>
            <a:r>
              <a:rPr lang="ru-RU" sz="41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1.1.</a:t>
            </a:r>
          </a:p>
          <a:p>
            <a:pPr>
              <a:lnSpc>
                <a:spcPts val="3780"/>
              </a:lnSpc>
            </a:pPr>
            <a:endParaRPr lang="ru-RU" sz="4100" b="1" dirty="0" smtClean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  <a:p>
            <a:pPr>
              <a:lnSpc>
                <a:spcPts val="3780"/>
              </a:lnSpc>
            </a:pPr>
            <a:r>
              <a:rPr lang="ru-RU" sz="4100" b="1" dirty="0" err="1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Перебивочный</a:t>
            </a:r>
            <a:r>
              <a:rPr lang="ru-RU" sz="41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 </a:t>
            </a:r>
          </a:p>
          <a:p>
            <a:pPr>
              <a:lnSpc>
                <a:spcPts val="3780"/>
              </a:lnSpc>
            </a:pPr>
            <a:r>
              <a:rPr lang="ru-RU" sz="41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слайд</a:t>
            </a:r>
            <a:endParaRPr lang="ru-RU" sz="4100" b="1" dirty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903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28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414722"/>
            <a:ext cx="816864" cy="104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248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2523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300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3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5879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960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4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28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414722"/>
            <a:ext cx="2359152" cy="72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616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2523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819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3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5879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148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9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68339" y="4168314"/>
            <a:ext cx="3658493" cy="566057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400" b="1" dirty="0" smtClean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Насибуллин Рамис Асгатович</a:t>
            </a:r>
          </a:p>
          <a:p>
            <a:pPr lvl="0">
              <a:spcBef>
                <a:spcPct val="0"/>
              </a:spcBef>
            </a:pPr>
            <a:r>
              <a:rPr lang="ru-RU" sz="1400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Главный конструктор АСКРО</a:t>
            </a:r>
            <a:endParaRPr lang="ru-RU" sz="1400" dirty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67544" y="1854051"/>
            <a:ext cx="6984776" cy="996177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r>
              <a:rPr lang="ru-RU" sz="2800" b="1" dirty="0"/>
              <a:t>Проектирование и реализация программно-аппаратных средств АСКРО в соответствие с актуальными техническими требованиями и задачами мониторинга окружающей среды</a:t>
            </a:r>
            <a:endParaRPr lang="ru-RU" sz="28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67544" y="3510235"/>
            <a:ext cx="7128792" cy="566057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r>
              <a:rPr lang="ru-RU" sz="1400" dirty="0" smtClean="0"/>
              <a:t>Научно-практическая конференция «Физико-технические интеллектуальные системы» (ФТИС-2022)</a:t>
            </a:r>
            <a:r>
              <a:rPr lang="ru-RU" sz="1400" dirty="0" smtClean="0"/>
              <a:t>, </a:t>
            </a:r>
            <a:r>
              <a:rPr lang="ru-RU" sz="1400" b="1" dirty="0" smtClean="0"/>
              <a:t>8 </a:t>
            </a:r>
            <a:r>
              <a:rPr lang="ru-RU" sz="1400" b="1" dirty="0" smtClean="0"/>
              <a:t>– 10 февраля 2022 </a:t>
            </a:r>
            <a:r>
              <a:rPr lang="ru-RU" sz="1400" b="1" dirty="0" smtClean="0"/>
              <a:t>года, г</a:t>
            </a:r>
            <a:r>
              <a:rPr lang="ru-RU" sz="1400" b="1" dirty="0"/>
              <a:t>. </a:t>
            </a:r>
            <a:r>
              <a:rPr lang="ru-RU" sz="1400" b="1" dirty="0" smtClean="0"/>
              <a:t>Москва, НИЯУ МИФИ</a:t>
            </a:r>
            <a:endParaRPr lang="ru-RU" sz="1400" dirty="0"/>
          </a:p>
          <a:p>
            <a:endParaRPr lang="ru-RU" sz="1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016" y="314703"/>
            <a:ext cx="2915816" cy="92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51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387902" y="38703"/>
            <a:ext cx="7496466" cy="689712"/>
          </a:xfrm>
          <a:prstGeom prst="rect">
            <a:avLst/>
          </a:prstGeom>
        </p:spPr>
        <p:txBody>
          <a:bodyPr vert="horz" lIns="144000" tIns="49709" rIns="99417" bIns="49709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20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Вид унифицированного типового ПРК</a:t>
            </a:r>
            <a:endParaRPr lang="ru-RU" sz="2000" b="1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315" y="319146"/>
            <a:ext cx="1296143" cy="4092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84" y="677120"/>
            <a:ext cx="6845902" cy="4255727"/>
          </a:xfrm>
          <a:prstGeom prst="rect">
            <a:avLst/>
          </a:prstGeom>
        </p:spPr>
      </p:pic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</p:spPr>
        <p:txBody>
          <a:bodyPr/>
          <a:lstStyle/>
          <a:p>
            <a:pPr algn="r"/>
            <a:fld id="{6DF24603-9A1B-F342-92E0-89DE32840F75}" type="slidenum">
              <a:rPr lang="en-US" sz="1100" smtClean="0"/>
              <a:pPr algn="r"/>
              <a:t>10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73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4"/>
          <p:cNvSpPr/>
          <p:nvPr/>
        </p:nvSpPr>
        <p:spPr>
          <a:xfrm>
            <a:off x="432000" y="917948"/>
            <a:ext cx="8315556" cy="3974864"/>
          </a:xfrm>
          <a:prstGeom prst="rect">
            <a:avLst/>
          </a:prstGeom>
          <a:blipFill dpi="0"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 l="33886" r="-33892"/>
            </a:stretch>
          </a:blipFill>
          <a:effectLst>
            <a:softEdge rad="12700"/>
          </a:effectLst>
        </p:spPr>
        <p:txBody>
          <a:bodyPr wrap="square" lIns="0" tIns="0" rIns="0" bIns="0" rtlCol="0"/>
          <a:lstStyle/>
          <a:p>
            <a:endParaRPr sz="700" spc="-1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8647" y="773931"/>
            <a:ext cx="5533513" cy="4185761"/>
          </a:xfrm>
          <a:prstGeom prst="rect">
            <a:avLst/>
          </a:prstGeom>
          <a:gradFill>
            <a:gsLst>
              <a:gs pos="0">
                <a:schemeClr val="bg1">
                  <a:alpha val="0"/>
                  <a:lumMod val="74000"/>
                  <a:lumOff val="26000"/>
                </a:schemeClr>
              </a:gs>
              <a:gs pos="50000">
                <a:schemeClr val="bg1">
                  <a:alpha val="99000"/>
                </a:schemeClr>
              </a:gs>
              <a:gs pos="100000">
                <a:schemeClr val="bg1">
                  <a:alpha val="45000"/>
                  <a:lumMod val="87000"/>
                  <a:lumOff val="13000"/>
                </a:schemeClr>
              </a:gs>
            </a:gsLst>
            <a:lin ang="10800000" scaled="1"/>
          </a:gradFill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ru-RU" dirty="0" smtClean="0"/>
              <a:t>Стационарный типизированный пост радиационного контроля </a:t>
            </a:r>
            <a:r>
              <a:rPr lang="ru-RU" dirty="0"/>
              <a:t>МАЭД </a:t>
            </a:r>
            <a:r>
              <a:rPr lang="ru-RU" dirty="0" smtClean="0"/>
              <a:t>гамма-излучения контейнерного типа 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ru-RU" sz="10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ru-RU" dirty="0" smtClean="0"/>
              <a:t>Блок детектирования с </a:t>
            </a:r>
            <a:r>
              <a:rPr lang="ru-RU" dirty="0"/>
              <a:t>цифровым </a:t>
            </a:r>
            <a:r>
              <a:rPr lang="ru-RU" dirty="0" smtClean="0"/>
              <a:t>интерфейсом </a:t>
            </a:r>
            <a:r>
              <a:rPr lang="ru-RU" dirty="0"/>
              <a:t>и датчиком </a:t>
            </a:r>
            <a:r>
              <a:rPr lang="ru-RU" dirty="0" smtClean="0"/>
              <a:t>температуры измерения МАЭД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ru-RU" sz="10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ru-RU" dirty="0" smtClean="0"/>
              <a:t>Неохлаждаемый спектрометр активности гамма-излучения  атмосферного воздуха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ru-RU" sz="1000" dirty="0" smtClean="0"/>
          </a:p>
          <a:p>
            <a:pPr marL="342900" lvl="0" indent="-342900">
              <a:buFont typeface="Arial" pitchFamily="34" charset="0"/>
              <a:buChar char="•"/>
            </a:pPr>
            <a:r>
              <a:rPr lang="ru-RU" dirty="0" smtClean="0"/>
              <a:t>Специализированное ПО ПТК АСКРО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en-US" sz="10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ru-RU" dirty="0" smtClean="0"/>
              <a:t>Аварийный блок детектирования </a:t>
            </a:r>
            <a:r>
              <a:rPr lang="ru-RU" dirty="0"/>
              <a:t>МАЭД </a:t>
            </a:r>
            <a:r>
              <a:rPr lang="ru-RU" dirty="0" smtClean="0"/>
              <a:t>гамма-излучения</a:t>
            </a:r>
          </a:p>
          <a:p>
            <a:pPr lvl="0"/>
            <a:endParaRPr lang="ru-RU" sz="1000" dirty="0" smtClean="0"/>
          </a:p>
          <a:p>
            <a:pPr marL="342900" lvl="0" indent="-342900">
              <a:buFont typeface="Arial" pitchFamily="34" charset="0"/>
              <a:buChar char="•"/>
            </a:pPr>
            <a:r>
              <a:rPr lang="ru-RU" dirty="0" smtClean="0"/>
              <a:t>Блок накопления и обработки данных с функцией телеметрии</a:t>
            </a:r>
            <a:endParaRPr lang="en-US" dirty="0"/>
          </a:p>
        </p:txBody>
      </p:sp>
      <p:sp>
        <p:nvSpPr>
          <p:cNvPr id="9" name="object 5"/>
          <p:cNvSpPr/>
          <p:nvPr/>
        </p:nvSpPr>
        <p:spPr>
          <a:xfrm>
            <a:off x="6239377" y="1617505"/>
            <a:ext cx="2255435" cy="1285399"/>
          </a:xfrm>
          <a:custGeom>
            <a:avLst/>
            <a:gdLst/>
            <a:ahLst/>
            <a:cxnLst/>
            <a:rect l="l" t="t" r="r" b="b"/>
            <a:pathLst>
              <a:path w="5313044" h="2954020">
                <a:moveTo>
                  <a:pt x="934840" y="2215338"/>
                </a:moveTo>
                <a:lnTo>
                  <a:pt x="315726" y="2215338"/>
                </a:lnTo>
                <a:lnTo>
                  <a:pt x="246314" y="2953781"/>
                </a:lnTo>
                <a:lnTo>
                  <a:pt x="934840" y="2215338"/>
                </a:lnTo>
                <a:close/>
              </a:path>
              <a:path w="5313044" h="2954020">
                <a:moveTo>
                  <a:pt x="5312812" y="0"/>
                </a:moveTo>
                <a:lnTo>
                  <a:pt x="0" y="0"/>
                </a:lnTo>
                <a:lnTo>
                  <a:pt x="0" y="2215338"/>
                </a:lnTo>
                <a:lnTo>
                  <a:pt x="5312812" y="2215338"/>
                </a:lnTo>
                <a:lnTo>
                  <a:pt x="5312812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scene3d>
            <a:camera prst="orthographicFront">
              <a:rot lat="0" lon="12899978" rev="0"/>
            </a:camera>
            <a:lightRig rig="threePt" dir="t"/>
          </a:scene3d>
        </p:spPr>
        <p:txBody>
          <a:bodyPr wrap="square" lIns="0" tIns="0" rIns="0" bIns="0" rtlCol="0"/>
          <a:lstStyle/>
          <a:p>
            <a:endParaRPr sz="700" spc="-1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2" name="object 20"/>
          <p:cNvSpPr/>
          <p:nvPr/>
        </p:nvSpPr>
        <p:spPr>
          <a:xfrm>
            <a:off x="6473413" y="1266591"/>
            <a:ext cx="175021" cy="145230"/>
          </a:xfrm>
          <a:prstGeom prst="rect">
            <a:avLst/>
          </a:pr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700" spc="-1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3" name="object 21"/>
          <p:cNvSpPr/>
          <p:nvPr/>
        </p:nvSpPr>
        <p:spPr>
          <a:xfrm>
            <a:off x="6473413" y="1266591"/>
            <a:ext cx="175216" cy="145340"/>
          </a:xfrm>
          <a:custGeom>
            <a:avLst/>
            <a:gdLst/>
            <a:ahLst/>
            <a:cxnLst/>
            <a:rect l="l" t="t" r="r" b="b"/>
            <a:pathLst>
              <a:path w="412750" h="334010">
                <a:moveTo>
                  <a:pt x="206145" y="0"/>
                </a:moveTo>
                <a:lnTo>
                  <a:pt x="0" y="333759"/>
                </a:lnTo>
                <a:lnTo>
                  <a:pt x="412291" y="333759"/>
                </a:lnTo>
                <a:lnTo>
                  <a:pt x="206145" y="0"/>
                </a:lnTo>
                <a:close/>
              </a:path>
            </a:pathLst>
          </a:custGeom>
          <a:ln w="19632">
            <a:solidFill>
              <a:srgbClr val="387BA2"/>
            </a:solidFill>
          </a:ln>
        </p:spPr>
        <p:txBody>
          <a:bodyPr wrap="square" lIns="0" tIns="0" rIns="0" bIns="0" rtlCol="0"/>
          <a:lstStyle/>
          <a:p>
            <a:endParaRPr sz="700" spc="-1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4" name="object 22"/>
          <p:cNvSpPr/>
          <p:nvPr/>
        </p:nvSpPr>
        <p:spPr>
          <a:xfrm>
            <a:off x="6073365" y="1854051"/>
            <a:ext cx="175021" cy="145230"/>
          </a:xfrm>
          <a:prstGeom prst="rect">
            <a:avLst/>
          </a:prstGeom>
          <a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700" spc="-1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5" name="object 23"/>
          <p:cNvSpPr/>
          <p:nvPr/>
        </p:nvSpPr>
        <p:spPr>
          <a:xfrm>
            <a:off x="6073365" y="1854051"/>
            <a:ext cx="175216" cy="145340"/>
          </a:xfrm>
          <a:custGeom>
            <a:avLst/>
            <a:gdLst/>
            <a:ahLst/>
            <a:cxnLst/>
            <a:rect l="l" t="t" r="r" b="b"/>
            <a:pathLst>
              <a:path w="412750" h="334010">
                <a:moveTo>
                  <a:pt x="206145" y="0"/>
                </a:moveTo>
                <a:lnTo>
                  <a:pt x="0" y="333759"/>
                </a:lnTo>
                <a:lnTo>
                  <a:pt x="412291" y="333759"/>
                </a:lnTo>
                <a:lnTo>
                  <a:pt x="206145" y="0"/>
                </a:lnTo>
                <a:close/>
              </a:path>
            </a:pathLst>
          </a:custGeom>
          <a:ln w="19632">
            <a:solidFill>
              <a:srgbClr val="387BA2"/>
            </a:solidFill>
          </a:ln>
        </p:spPr>
        <p:txBody>
          <a:bodyPr wrap="square" lIns="0" tIns="0" rIns="0" bIns="0" rtlCol="0"/>
          <a:lstStyle/>
          <a:p>
            <a:endParaRPr sz="700" spc="-1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6" name="object 24"/>
          <p:cNvSpPr/>
          <p:nvPr/>
        </p:nvSpPr>
        <p:spPr>
          <a:xfrm>
            <a:off x="5456623" y="2052544"/>
            <a:ext cx="175021" cy="145230"/>
          </a:xfrm>
          <a:prstGeom prst="rect">
            <a:avLst/>
          </a:prstGeom>
          <a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700" spc="-1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7" name="object 25"/>
          <p:cNvSpPr/>
          <p:nvPr/>
        </p:nvSpPr>
        <p:spPr>
          <a:xfrm>
            <a:off x="5456623" y="2052544"/>
            <a:ext cx="175216" cy="145340"/>
          </a:xfrm>
          <a:custGeom>
            <a:avLst/>
            <a:gdLst/>
            <a:ahLst/>
            <a:cxnLst/>
            <a:rect l="l" t="t" r="r" b="b"/>
            <a:pathLst>
              <a:path w="412750" h="334009">
                <a:moveTo>
                  <a:pt x="206145" y="0"/>
                </a:moveTo>
                <a:lnTo>
                  <a:pt x="0" y="333759"/>
                </a:lnTo>
                <a:lnTo>
                  <a:pt x="412291" y="333759"/>
                </a:lnTo>
                <a:lnTo>
                  <a:pt x="206145" y="0"/>
                </a:lnTo>
                <a:close/>
              </a:path>
            </a:pathLst>
          </a:custGeom>
          <a:ln w="19632">
            <a:solidFill>
              <a:srgbClr val="387BA2"/>
            </a:solidFill>
          </a:ln>
        </p:spPr>
        <p:txBody>
          <a:bodyPr wrap="square" lIns="0" tIns="0" rIns="0" bIns="0" rtlCol="0"/>
          <a:lstStyle/>
          <a:p>
            <a:endParaRPr sz="700" spc="-1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8" name="object 26"/>
          <p:cNvSpPr/>
          <p:nvPr/>
        </p:nvSpPr>
        <p:spPr>
          <a:xfrm>
            <a:off x="5573304" y="2355820"/>
            <a:ext cx="175021" cy="145230"/>
          </a:xfrm>
          <a:prstGeom prst="rect">
            <a:avLst/>
          </a:prstGeom>
          <a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700" spc="-1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9" name="object 27"/>
          <p:cNvSpPr/>
          <p:nvPr/>
        </p:nvSpPr>
        <p:spPr>
          <a:xfrm>
            <a:off x="5573304" y="2355820"/>
            <a:ext cx="175216" cy="145340"/>
          </a:xfrm>
          <a:custGeom>
            <a:avLst/>
            <a:gdLst/>
            <a:ahLst/>
            <a:cxnLst/>
            <a:rect l="l" t="t" r="r" b="b"/>
            <a:pathLst>
              <a:path w="412750" h="334009">
                <a:moveTo>
                  <a:pt x="206145" y="0"/>
                </a:moveTo>
                <a:lnTo>
                  <a:pt x="0" y="333759"/>
                </a:lnTo>
                <a:lnTo>
                  <a:pt x="412291" y="333759"/>
                </a:lnTo>
                <a:lnTo>
                  <a:pt x="206145" y="0"/>
                </a:lnTo>
                <a:close/>
              </a:path>
            </a:pathLst>
          </a:custGeom>
          <a:ln w="19632">
            <a:solidFill>
              <a:srgbClr val="387BA2"/>
            </a:solidFill>
          </a:ln>
        </p:spPr>
        <p:txBody>
          <a:bodyPr wrap="square" lIns="0" tIns="0" rIns="0" bIns="0" rtlCol="0"/>
          <a:lstStyle/>
          <a:p>
            <a:endParaRPr sz="700" spc="-1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0" name="object 28"/>
          <p:cNvSpPr/>
          <p:nvPr/>
        </p:nvSpPr>
        <p:spPr>
          <a:xfrm>
            <a:off x="6248386" y="3872198"/>
            <a:ext cx="175021" cy="145230"/>
          </a:xfrm>
          <a:prstGeom prst="rect">
            <a:avLst/>
          </a:prstGeom>
          <a:blipFill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700" spc="-1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1" name="object 29"/>
          <p:cNvSpPr/>
          <p:nvPr/>
        </p:nvSpPr>
        <p:spPr>
          <a:xfrm>
            <a:off x="6248386" y="3872198"/>
            <a:ext cx="175216" cy="145340"/>
          </a:xfrm>
          <a:custGeom>
            <a:avLst/>
            <a:gdLst/>
            <a:ahLst/>
            <a:cxnLst/>
            <a:rect l="l" t="t" r="r" b="b"/>
            <a:pathLst>
              <a:path w="412750" h="334009">
                <a:moveTo>
                  <a:pt x="206145" y="0"/>
                </a:moveTo>
                <a:lnTo>
                  <a:pt x="0" y="333759"/>
                </a:lnTo>
                <a:lnTo>
                  <a:pt x="412291" y="333759"/>
                </a:lnTo>
                <a:lnTo>
                  <a:pt x="206145" y="0"/>
                </a:lnTo>
                <a:close/>
              </a:path>
            </a:pathLst>
          </a:custGeom>
          <a:ln w="19632">
            <a:solidFill>
              <a:srgbClr val="387BA2"/>
            </a:solidFill>
          </a:ln>
        </p:spPr>
        <p:txBody>
          <a:bodyPr wrap="square" lIns="0" tIns="0" rIns="0" bIns="0" rtlCol="0"/>
          <a:lstStyle/>
          <a:p>
            <a:endParaRPr sz="700" spc="-1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2" name="object 30"/>
          <p:cNvSpPr/>
          <p:nvPr/>
        </p:nvSpPr>
        <p:spPr>
          <a:xfrm>
            <a:off x="6648435" y="3641538"/>
            <a:ext cx="175021" cy="145230"/>
          </a:xfrm>
          <a:prstGeom prst="rect">
            <a:avLst/>
          </a:prstGeom>
          <a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700" spc="-1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3" name="object 31"/>
          <p:cNvSpPr/>
          <p:nvPr/>
        </p:nvSpPr>
        <p:spPr>
          <a:xfrm>
            <a:off x="6648435" y="3641538"/>
            <a:ext cx="175216" cy="145340"/>
          </a:xfrm>
          <a:custGeom>
            <a:avLst/>
            <a:gdLst/>
            <a:ahLst/>
            <a:cxnLst/>
            <a:rect l="l" t="t" r="r" b="b"/>
            <a:pathLst>
              <a:path w="412750" h="334009">
                <a:moveTo>
                  <a:pt x="206145" y="0"/>
                </a:moveTo>
                <a:lnTo>
                  <a:pt x="0" y="333759"/>
                </a:lnTo>
                <a:lnTo>
                  <a:pt x="412291" y="333759"/>
                </a:lnTo>
                <a:lnTo>
                  <a:pt x="206145" y="0"/>
                </a:lnTo>
                <a:close/>
              </a:path>
            </a:pathLst>
          </a:custGeom>
          <a:ln w="19632">
            <a:solidFill>
              <a:srgbClr val="387BA2"/>
            </a:solidFill>
          </a:ln>
        </p:spPr>
        <p:txBody>
          <a:bodyPr wrap="square" lIns="0" tIns="0" rIns="0" bIns="0" rtlCol="0"/>
          <a:lstStyle/>
          <a:p>
            <a:endParaRPr sz="700" spc="-1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4" name="object 32"/>
          <p:cNvSpPr/>
          <p:nvPr/>
        </p:nvSpPr>
        <p:spPr>
          <a:xfrm>
            <a:off x="6057328" y="4709899"/>
            <a:ext cx="175021" cy="145230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wrap="square" lIns="0" tIns="0" rIns="0" bIns="0" rtlCol="0"/>
          <a:lstStyle/>
          <a:p>
            <a:endParaRPr sz="700" spc="-1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5" name="object 33"/>
          <p:cNvSpPr/>
          <p:nvPr/>
        </p:nvSpPr>
        <p:spPr>
          <a:xfrm>
            <a:off x="6057324" y="4662363"/>
            <a:ext cx="175216" cy="145340"/>
          </a:xfrm>
          <a:custGeom>
            <a:avLst/>
            <a:gdLst/>
            <a:ahLst/>
            <a:cxnLst/>
            <a:rect l="l" t="t" r="r" b="b"/>
            <a:pathLst>
              <a:path w="412750" h="334009">
                <a:moveTo>
                  <a:pt x="206145" y="0"/>
                </a:moveTo>
                <a:lnTo>
                  <a:pt x="0" y="333759"/>
                </a:lnTo>
                <a:lnTo>
                  <a:pt x="412291" y="333759"/>
                </a:lnTo>
                <a:lnTo>
                  <a:pt x="206145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19632">
            <a:solidFill>
              <a:srgbClr val="387BA2"/>
            </a:solidFill>
          </a:ln>
        </p:spPr>
        <p:txBody>
          <a:bodyPr wrap="square" lIns="0" tIns="0" rIns="0" bIns="0" rtlCol="0"/>
          <a:lstStyle/>
          <a:p>
            <a:endParaRPr sz="700" spc="-1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6" name="object 34"/>
          <p:cNvSpPr/>
          <p:nvPr/>
        </p:nvSpPr>
        <p:spPr>
          <a:xfrm>
            <a:off x="6898465" y="3944814"/>
            <a:ext cx="175021" cy="145230"/>
          </a:xfrm>
          <a:prstGeom prst="rect">
            <a:avLst/>
          </a:prstGeom>
          <a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700" spc="-1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7" name="object 35"/>
          <p:cNvSpPr/>
          <p:nvPr/>
        </p:nvSpPr>
        <p:spPr>
          <a:xfrm>
            <a:off x="6898465" y="3944814"/>
            <a:ext cx="175216" cy="145340"/>
          </a:xfrm>
          <a:custGeom>
            <a:avLst/>
            <a:gdLst/>
            <a:ahLst/>
            <a:cxnLst/>
            <a:rect l="l" t="t" r="r" b="b"/>
            <a:pathLst>
              <a:path w="412750" h="334009">
                <a:moveTo>
                  <a:pt x="206145" y="0"/>
                </a:moveTo>
                <a:lnTo>
                  <a:pt x="0" y="333759"/>
                </a:lnTo>
                <a:lnTo>
                  <a:pt x="412291" y="333759"/>
                </a:lnTo>
                <a:lnTo>
                  <a:pt x="206145" y="0"/>
                </a:lnTo>
                <a:close/>
              </a:path>
            </a:pathLst>
          </a:custGeom>
          <a:ln w="19632">
            <a:solidFill>
              <a:srgbClr val="387BA2"/>
            </a:solidFill>
          </a:ln>
        </p:spPr>
        <p:txBody>
          <a:bodyPr wrap="square" lIns="0" tIns="0" rIns="0" bIns="0" rtlCol="0"/>
          <a:lstStyle/>
          <a:p>
            <a:endParaRPr sz="700" spc="-1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8" name="object 36"/>
          <p:cNvSpPr/>
          <p:nvPr/>
        </p:nvSpPr>
        <p:spPr>
          <a:xfrm>
            <a:off x="7198501" y="3218661"/>
            <a:ext cx="175029" cy="145230"/>
          </a:xfrm>
          <a:prstGeom prst="rect">
            <a:avLst/>
          </a:prstGeom>
          <a:blipFill>
            <a:blip r:embed="rId7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700" spc="-1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9" name="object 37"/>
          <p:cNvSpPr/>
          <p:nvPr/>
        </p:nvSpPr>
        <p:spPr>
          <a:xfrm>
            <a:off x="7198501" y="3218661"/>
            <a:ext cx="175216" cy="145340"/>
          </a:xfrm>
          <a:custGeom>
            <a:avLst/>
            <a:gdLst/>
            <a:ahLst/>
            <a:cxnLst/>
            <a:rect l="l" t="t" r="r" b="b"/>
            <a:pathLst>
              <a:path w="412750" h="334009">
                <a:moveTo>
                  <a:pt x="206145" y="0"/>
                </a:moveTo>
                <a:lnTo>
                  <a:pt x="0" y="333759"/>
                </a:lnTo>
                <a:lnTo>
                  <a:pt x="412291" y="333759"/>
                </a:lnTo>
                <a:lnTo>
                  <a:pt x="206145" y="0"/>
                </a:lnTo>
                <a:close/>
              </a:path>
            </a:pathLst>
          </a:custGeom>
          <a:ln w="19632">
            <a:solidFill>
              <a:srgbClr val="387BA2"/>
            </a:solidFill>
          </a:ln>
        </p:spPr>
        <p:txBody>
          <a:bodyPr wrap="square" lIns="0" tIns="0" rIns="0" bIns="0" rtlCol="0"/>
          <a:lstStyle/>
          <a:p>
            <a:endParaRPr sz="700" spc="-1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0" name="object 38"/>
          <p:cNvSpPr/>
          <p:nvPr/>
        </p:nvSpPr>
        <p:spPr>
          <a:xfrm>
            <a:off x="8273641" y="2616381"/>
            <a:ext cx="175021" cy="145230"/>
          </a:xfrm>
          <a:prstGeom prst="rect">
            <a:avLst/>
          </a:prstGeom>
          <a:blipFill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700" spc="-1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1" name="object 39"/>
          <p:cNvSpPr/>
          <p:nvPr/>
        </p:nvSpPr>
        <p:spPr>
          <a:xfrm>
            <a:off x="8273641" y="2616381"/>
            <a:ext cx="175216" cy="145340"/>
          </a:xfrm>
          <a:custGeom>
            <a:avLst/>
            <a:gdLst/>
            <a:ahLst/>
            <a:cxnLst/>
            <a:rect l="l" t="t" r="r" b="b"/>
            <a:pathLst>
              <a:path w="412750" h="334009">
                <a:moveTo>
                  <a:pt x="206145" y="0"/>
                </a:moveTo>
                <a:lnTo>
                  <a:pt x="0" y="333759"/>
                </a:lnTo>
                <a:lnTo>
                  <a:pt x="412291" y="333759"/>
                </a:lnTo>
                <a:lnTo>
                  <a:pt x="206145" y="0"/>
                </a:lnTo>
                <a:close/>
              </a:path>
            </a:pathLst>
          </a:custGeom>
          <a:ln w="19632">
            <a:solidFill>
              <a:srgbClr val="387BA2"/>
            </a:solidFill>
          </a:ln>
        </p:spPr>
        <p:txBody>
          <a:bodyPr wrap="square" lIns="0" tIns="0" rIns="0" bIns="0" rtlCol="0"/>
          <a:lstStyle/>
          <a:p>
            <a:endParaRPr sz="700" spc="-1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1" name="object 46"/>
          <p:cNvSpPr/>
          <p:nvPr/>
        </p:nvSpPr>
        <p:spPr>
          <a:xfrm>
            <a:off x="8056948" y="3146045"/>
            <a:ext cx="175021" cy="145230"/>
          </a:xfrm>
          <a:prstGeom prst="rect">
            <a:avLst/>
          </a:prstGeom>
          <a:blipFill>
            <a:blip r:embed="rId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700" spc="-1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2" name="object 47"/>
          <p:cNvSpPr/>
          <p:nvPr/>
        </p:nvSpPr>
        <p:spPr>
          <a:xfrm>
            <a:off x="8056948" y="3146045"/>
            <a:ext cx="175216" cy="145340"/>
          </a:xfrm>
          <a:custGeom>
            <a:avLst/>
            <a:gdLst/>
            <a:ahLst/>
            <a:cxnLst/>
            <a:rect l="l" t="t" r="r" b="b"/>
            <a:pathLst>
              <a:path w="412750" h="334009">
                <a:moveTo>
                  <a:pt x="206145" y="0"/>
                </a:moveTo>
                <a:lnTo>
                  <a:pt x="0" y="333759"/>
                </a:lnTo>
                <a:lnTo>
                  <a:pt x="412291" y="333759"/>
                </a:lnTo>
                <a:lnTo>
                  <a:pt x="206145" y="0"/>
                </a:lnTo>
                <a:close/>
              </a:path>
            </a:pathLst>
          </a:custGeom>
          <a:ln w="19632">
            <a:solidFill>
              <a:srgbClr val="387BA2"/>
            </a:solidFill>
          </a:ln>
        </p:spPr>
        <p:txBody>
          <a:bodyPr wrap="square" lIns="0" tIns="0" rIns="0" bIns="0" rtlCol="0"/>
          <a:lstStyle/>
          <a:p>
            <a:endParaRPr sz="700" spc="-1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3" name="object 48"/>
          <p:cNvSpPr/>
          <p:nvPr/>
        </p:nvSpPr>
        <p:spPr>
          <a:xfrm>
            <a:off x="7617353" y="4017429"/>
            <a:ext cx="175021" cy="145230"/>
          </a:xfrm>
          <a:prstGeom prst="rect">
            <a:avLst/>
          </a:prstGeom>
          <a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700" spc="-1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4" name="object 49"/>
          <p:cNvSpPr/>
          <p:nvPr/>
        </p:nvSpPr>
        <p:spPr>
          <a:xfrm>
            <a:off x="7617353" y="4017429"/>
            <a:ext cx="175216" cy="145340"/>
          </a:xfrm>
          <a:custGeom>
            <a:avLst/>
            <a:gdLst/>
            <a:ahLst/>
            <a:cxnLst/>
            <a:rect l="l" t="t" r="r" b="b"/>
            <a:pathLst>
              <a:path w="412750" h="334009">
                <a:moveTo>
                  <a:pt x="206145" y="0"/>
                </a:moveTo>
                <a:lnTo>
                  <a:pt x="0" y="333759"/>
                </a:lnTo>
                <a:lnTo>
                  <a:pt x="412291" y="333759"/>
                </a:lnTo>
                <a:lnTo>
                  <a:pt x="206145" y="0"/>
                </a:lnTo>
                <a:close/>
              </a:path>
            </a:pathLst>
          </a:custGeom>
          <a:ln w="19632">
            <a:solidFill>
              <a:srgbClr val="387BA2"/>
            </a:solidFill>
          </a:ln>
        </p:spPr>
        <p:txBody>
          <a:bodyPr wrap="square" lIns="0" tIns="0" rIns="0" bIns="0" rtlCol="0"/>
          <a:lstStyle/>
          <a:p>
            <a:endParaRPr sz="700" spc="-1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5" name="object 50"/>
          <p:cNvSpPr/>
          <p:nvPr/>
        </p:nvSpPr>
        <p:spPr>
          <a:xfrm>
            <a:off x="5181590" y="3427220"/>
            <a:ext cx="175021" cy="145230"/>
          </a:xfrm>
          <a:prstGeom prst="rect">
            <a:avLst/>
          </a:prstGeom>
          <a:blipFill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700" spc="-1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6" name="object 51"/>
          <p:cNvSpPr/>
          <p:nvPr/>
        </p:nvSpPr>
        <p:spPr>
          <a:xfrm>
            <a:off x="5181590" y="3427220"/>
            <a:ext cx="175216" cy="145340"/>
          </a:xfrm>
          <a:custGeom>
            <a:avLst/>
            <a:gdLst/>
            <a:ahLst/>
            <a:cxnLst/>
            <a:rect l="l" t="t" r="r" b="b"/>
            <a:pathLst>
              <a:path w="412750" h="334009">
                <a:moveTo>
                  <a:pt x="206145" y="0"/>
                </a:moveTo>
                <a:lnTo>
                  <a:pt x="0" y="333759"/>
                </a:lnTo>
                <a:lnTo>
                  <a:pt x="412291" y="333759"/>
                </a:lnTo>
                <a:lnTo>
                  <a:pt x="206145" y="0"/>
                </a:lnTo>
                <a:close/>
              </a:path>
            </a:pathLst>
          </a:custGeom>
          <a:ln w="19632">
            <a:solidFill>
              <a:srgbClr val="387BA2"/>
            </a:solidFill>
          </a:ln>
        </p:spPr>
        <p:txBody>
          <a:bodyPr wrap="square" lIns="0" tIns="0" rIns="0" bIns="0" rtlCol="0"/>
          <a:lstStyle/>
          <a:p>
            <a:endParaRPr sz="700" spc="-1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7" name="object 52"/>
          <p:cNvSpPr txBox="1"/>
          <p:nvPr/>
        </p:nvSpPr>
        <p:spPr>
          <a:xfrm>
            <a:off x="6320179" y="4684766"/>
            <a:ext cx="300564" cy="145095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1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Пост</a:t>
            </a:r>
          </a:p>
        </p:txBody>
      </p:sp>
      <p:sp>
        <p:nvSpPr>
          <p:cNvPr id="48" name="object 53"/>
          <p:cNvSpPr txBox="1"/>
          <p:nvPr/>
        </p:nvSpPr>
        <p:spPr>
          <a:xfrm>
            <a:off x="6346915" y="4344588"/>
            <a:ext cx="1565893" cy="145095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1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Атомная электростанция</a:t>
            </a:r>
          </a:p>
        </p:txBody>
      </p:sp>
      <p:sp>
        <p:nvSpPr>
          <p:cNvPr id="49" name="object 54"/>
          <p:cNvSpPr/>
          <p:nvPr/>
        </p:nvSpPr>
        <p:spPr>
          <a:xfrm>
            <a:off x="6135239" y="1503200"/>
            <a:ext cx="2255435" cy="1285399"/>
          </a:xfrm>
          <a:custGeom>
            <a:avLst/>
            <a:gdLst/>
            <a:ahLst/>
            <a:cxnLst/>
            <a:rect l="l" t="t" r="r" b="b"/>
            <a:pathLst>
              <a:path w="5313044" h="2954020">
                <a:moveTo>
                  <a:pt x="934840" y="2215338"/>
                </a:moveTo>
                <a:lnTo>
                  <a:pt x="315726" y="2215338"/>
                </a:lnTo>
                <a:lnTo>
                  <a:pt x="246314" y="2953781"/>
                </a:lnTo>
                <a:lnTo>
                  <a:pt x="934840" y="2215338"/>
                </a:lnTo>
                <a:close/>
              </a:path>
              <a:path w="5313044" h="2954020">
                <a:moveTo>
                  <a:pt x="5312812" y="0"/>
                </a:moveTo>
                <a:lnTo>
                  <a:pt x="0" y="0"/>
                </a:lnTo>
                <a:lnTo>
                  <a:pt x="0" y="2215338"/>
                </a:lnTo>
                <a:lnTo>
                  <a:pt x="5312812" y="2215338"/>
                </a:lnTo>
                <a:lnTo>
                  <a:pt x="5312812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scene3d>
            <a:camera prst="orthographicFront">
              <a:rot lat="0" lon="12899978" rev="0"/>
            </a:camera>
            <a:lightRig rig="threePt" dir="t"/>
          </a:scene3d>
        </p:spPr>
        <p:txBody>
          <a:bodyPr wrap="square" lIns="0" tIns="0" rIns="0" bIns="0" rtlCol="0"/>
          <a:lstStyle/>
          <a:p>
            <a:endParaRPr sz="700" spc="-1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0" name="object 55"/>
          <p:cNvSpPr txBox="1"/>
          <p:nvPr/>
        </p:nvSpPr>
        <p:spPr>
          <a:xfrm>
            <a:off x="6444208" y="1710035"/>
            <a:ext cx="1747281" cy="6126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050" b="1" spc="-1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Зона</a:t>
            </a:r>
            <a:r>
              <a:rPr sz="1050" b="1" spc="-1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наблюдения</a:t>
            </a:r>
            <a:r>
              <a:rPr lang="ru-RU" sz="1050" b="1" spc="-1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:</a:t>
            </a:r>
          </a:p>
          <a:p>
            <a:pPr marL="12700">
              <a:lnSpc>
                <a:spcPct val="100000"/>
              </a:lnSpc>
            </a:pPr>
            <a:endParaRPr sz="500" spc="-1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12700" marR="5080">
              <a:lnSpc>
                <a:spcPct val="110800"/>
              </a:lnSpc>
            </a:pPr>
            <a:r>
              <a:rPr lang="ru-RU" sz="1050" spc="-1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</a:t>
            </a:r>
            <a:r>
              <a:rPr sz="1050" spc="-1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р</a:t>
            </a:r>
            <a:r>
              <a:rPr sz="1050" spc="-1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. гамма-фон: 0,12 мкЗв/ч  Щеглов: 0,1 мкЗв/ч</a:t>
            </a:r>
          </a:p>
        </p:txBody>
      </p:sp>
      <p:sp>
        <p:nvSpPr>
          <p:cNvPr id="51" name="object 56"/>
          <p:cNvSpPr/>
          <p:nvPr/>
        </p:nvSpPr>
        <p:spPr>
          <a:xfrm>
            <a:off x="6777929" y="3613310"/>
            <a:ext cx="991453" cy="487413"/>
          </a:xfrm>
          <a:custGeom>
            <a:avLst/>
            <a:gdLst/>
            <a:ahLst/>
            <a:cxnLst/>
            <a:rect l="l" t="t" r="r" b="b"/>
            <a:pathLst>
              <a:path w="2335529" h="1120140">
                <a:moveTo>
                  <a:pt x="2196539" y="758615"/>
                </a:moveTo>
                <a:lnTo>
                  <a:pt x="1924408" y="758615"/>
                </a:lnTo>
                <a:lnTo>
                  <a:pt x="2227059" y="1119841"/>
                </a:lnTo>
                <a:lnTo>
                  <a:pt x="2196539" y="758615"/>
                </a:lnTo>
                <a:close/>
              </a:path>
              <a:path w="2335529" h="1120140">
                <a:moveTo>
                  <a:pt x="2335324" y="0"/>
                </a:moveTo>
                <a:lnTo>
                  <a:pt x="0" y="0"/>
                </a:lnTo>
                <a:lnTo>
                  <a:pt x="0" y="758615"/>
                </a:lnTo>
                <a:lnTo>
                  <a:pt x="2335324" y="758615"/>
                </a:lnTo>
                <a:lnTo>
                  <a:pt x="2335324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 sz="700" spc="-1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2" name="object 57"/>
          <p:cNvSpPr/>
          <p:nvPr/>
        </p:nvSpPr>
        <p:spPr>
          <a:xfrm>
            <a:off x="6737492" y="3507092"/>
            <a:ext cx="991453" cy="487413"/>
          </a:xfrm>
          <a:custGeom>
            <a:avLst/>
            <a:gdLst/>
            <a:ahLst/>
            <a:cxnLst/>
            <a:rect l="l" t="t" r="r" b="b"/>
            <a:pathLst>
              <a:path w="2335529" h="1120140">
                <a:moveTo>
                  <a:pt x="2196549" y="758615"/>
                </a:moveTo>
                <a:lnTo>
                  <a:pt x="1924417" y="758615"/>
                </a:lnTo>
                <a:lnTo>
                  <a:pt x="2227068" y="1119841"/>
                </a:lnTo>
                <a:lnTo>
                  <a:pt x="2196549" y="758615"/>
                </a:lnTo>
                <a:close/>
              </a:path>
              <a:path w="2335529" h="1120140">
                <a:moveTo>
                  <a:pt x="2335334" y="0"/>
                </a:moveTo>
                <a:lnTo>
                  <a:pt x="0" y="0"/>
                </a:lnTo>
                <a:lnTo>
                  <a:pt x="0" y="758615"/>
                </a:lnTo>
                <a:lnTo>
                  <a:pt x="2335334" y="758615"/>
                </a:lnTo>
                <a:lnTo>
                  <a:pt x="2335334" y="0"/>
                </a:lnTo>
                <a:close/>
              </a:path>
            </a:pathLst>
          </a:custGeom>
          <a:solidFill>
            <a:srgbClr val="17A6B6"/>
          </a:solidFill>
        </p:spPr>
        <p:txBody>
          <a:bodyPr wrap="square" lIns="0" tIns="0" rIns="0" bIns="0" rtlCol="0"/>
          <a:lstStyle/>
          <a:p>
            <a:endParaRPr sz="700" spc="-1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3" name="object 58"/>
          <p:cNvSpPr txBox="1"/>
          <p:nvPr/>
        </p:nvSpPr>
        <p:spPr>
          <a:xfrm>
            <a:off x="6843643" y="3594033"/>
            <a:ext cx="781733" cy="145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-10" dirty="0">
                <a:solidFill>
                  <a:srgbClr val="FFFFFF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Граница С33</a:t>
            </a:r>
            <a:endParaRPr sz="900" spc="-1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4" name="object 59"/>
          <p:cNvSpPr/>
          <p:nvPr/>
        </p:nvSpPr>
        <p:spPr>
          <a:xfrm>
            <a:off x="8026923" y="2782969"/>
            <a:ext cx="212685" cy="157774"/>
          </a:xfrm>
          <a:custGeom>
            <a:avLst/>
            <a:gdLst/>
            <a:ahLst/>
            <a:cxnLst/>
            <a:rect l="l" t="t" r="r" b="b"/>
            <a:pathLst>
              <a:path w="501015" h="362584">
                <a:moveTo>
                  <a:pt x="94807" y="0"/>
                </a:moveTo>
                <a:lnTo>
                  <a:pt x="18081" y="0"/>
                </a:lnTo>
                <a:lnTo>
                  <a:pt x="0" y="362256"/>
                </a:lnTo>
                <a:lnTo>
                  <a:pt x="500639" y="362256"/>
                </a:lnTo>
                <a:lnTo>
                  <a:pt x="499412" y="362158"/>
                </a:lnTo>
                <a:lnTo>
                  <a:pt x="499412" y="211632"/>
                </a:lnTo>
                <a:lnTo>
                  <a:pt x="105438" y="211632"/>
                </a:lnTo>
                <a:lnTo>
                  <a:pt x="94807" y="0"/>
                </a:lnTo>
                <a:close/>
              </a:path>
              <a:path w="501015" h="362584">
                <a:moveTo>
                  <a:pt x="218337" y="0"/>
                </a:moveTo>
                <a:lnTo>
                  <a:pt x="140581" y="0"/>
                </a:lnTo>
                <a:lnTo>
                  <a:pt x="129969" y="211632"/>
                </a:lnTo>
                <a:lnTo>
                  <a:pt x="499412" y="211632"/>
                </a:lnTo>
                <a:lnTo>
                  <a:pt x="499412" y="207529"/>
                </a:lnTo>
                <a:lnTo>
                  <a:pt x="228968" y="207529"/>
                </a:lnTo>
                <a:lnTo>
                  <a:pt x="218337" y="0"/>
                </a:lnTo>
                <a:close/>
              </a:path>
              <a:path w="501015" h="362584">
                <a:moveTo>
                  <a:pt x="322657" y="114901"/>
                </a:moveTo>
                <a:lnTo>
                  <a:pt x="228968" y="207529"/>
                </a:lnTo>
                <a:lnTo>
                  <a:pt x="499412" y="207529"/>
                </a:lnTo>
                <a:lnTo>
                  <a:pt x="499412" y="201384"/>
                </a:lnTo>
                <a:lnTo>
                  <a:pt x="322657" y="201384"/>
                </a:lnTo>
                <a:lnTo>
                  <a:pt x="322657" y="114901"/>
                </a:lnTo>
                <a:close/>
              </a:path>
              <a:path w="501015" h="362584">
                <a:moveTo>
                  <a:pt x="411034" y="114901"/>
                </a:moveTo>
                <a:lnTo>
                  <a:pt x="322657" y="201384"/>
                </a:lnTo>
                <a:lnTo>
                  <a:pt x="411034" y="201384"/>
                </a:lnTo>
                <a:lnTo>
                  <a:pt x="411034" y="114901"/>
                </a:lnTo>
                <a:close/>
              </a:path>
              <a:path w="501015" h="362584">
                <a:moveTo>
                  <a:pt x="499412" y="114901"/>
                </a:moveTo>
                <a:lnTo>
                  <a:pt x="411034" y="201384"/>
                </a:lnTo>
                <a:lnTo>
                  <a:pt x="499412" y="201384"/>
                </a:lnTo>
                <a:lnTo>
                  <a:pt x="499412" y="114901"/>
                </a:lnTo>
                <a:close/>
              </a:path>
            </a:pathLst>
          </a:custGeom>
          <a:solidFill>
            <a:srgbClr val="17A6B6"/>
          </a:solidFill>
        </p:spPr>
        <p:txBody>
          <a:bodyPr wrap="square" lIns="0" tIns="0" rIns="0" bIns="0" rtlCol="0"/>
          <a:lstStyle/>
          <a:p>
            <a:endParaRPr sz="700" spc="-1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5" name="object 60"/>
          <p:cNvSpPr/>
          <p:nvPr/>
        </p:nvSpPr>
        <p:spPr>
          <a:xfrm>
            <a:off x="8026923" y="2782969"/>
            <a:ext cx="212685" cy="157774"/>
          </a:xfrm>
          <a:custGeom>
            <a:avLst/>
            <a:gdLst/>
            <a:ahLst/>
            <a:cxnLst/>
            <a:rect l="l" t="t" r="r" b="b"/>
            <a:pathLst>
              <a:path w="501015" h="362584">
                <a:moveTo>
                  <a:pt x="499412" y="362158"/>
                </a:moveTo>
                <a:lnTo>
                  <a:pt x="499412" y="114901"/>
                </a:lnTo>
                <a:lnTo>
                  <a:pt x="411034" y="201384"/>
                </a:lnTo>
                <a:lnTo>
                  <a:pt x="411034" y="114901"/>
                </a:lnTo>
                <a:lnTo>
                  <a:pt x="322657" y="201384"/>
                </a:lnTo>
                <a:lnTo>
                  <a:pt x="322657" y="114901"/>
                </a:lnTo>
                <a:lnTo>
                  <a:pt x="228968" y="207529"/>
                </a:lnTo>
                <a:lnTo>
                  <a:pt x="218337" y="0"/>
                </a:lnTo>
                <a:lnTo>
                  <a:pt x="140581" y="0"/>
                </a:lnTo>
                <a:lnTo>
                  <a:pt x="129969" y="211632"/>
                </a:lnTo>
                <a:lnTo>
                  <a:pt x="105438" y="211632"/>
                </a:lnTo>
                <a:lnTo>
                  <a:pt x="94807" y="0"/>
                </a:lnTo>
                <a:lnTo>
                  <a:pt x="18081" y="0"/>
                </a:lnTo>
                <a:lnTo>
                  <a:pt x="0" y="362256"/>
                </a:lnTo>
                <a:lnTo>
                  <a:pt x="500639" y="362256"/>
                </a:lnTo>
                <a:lnTo>
                  <a:pt x="499412" y="362158"/>
                </a:lnTo>
                <a:close/>
              </a:path>
            </a:pathLst>
          </a:custGeom>
          <a:ln w="19632">
            <a:solidFill>
              <a:srgbClr val="387BA2"/>
            </a:solidFill>
          </a:ln>
        </p:spPr>
        <p:txBody>
          <a:bodyPr wrap="square" lIns="0" tIns="0" rIns="0" bIns="0" rtlCol="0"/>
          <a:lstStyle/>
          <a:p>
            <a:endParaRPr sz="700" spc="-1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6" name="object 61"/>
          <p:cNvSpPr/>
          <p:nvPr/>
        </p:nvSpPr>
        <p:spPr>
          <a:xfrm>
            <a:off x="6054532" y="4314060"/>
            <a:ext cx="212685" cy="157774"/>
          </a:xfrm>
          <a:custGeom>
            <a:avLst/>
            <a:gdLst/>
            <a:ahLst/>
            <a:cxnLst/>
            <a:rect l="l" t="t" r="r" b="b"/>
            <a:pathLst>
              <a:path w="501014" h="362584">
                <a:moveTo>
                  <a:pt x="94817" y="0"/>
                </a:moveTo>
                <a:lnTo>
                  <a:pt x="18081" y="0"/>
                </a:lnTo>
                <a:lnTo>
                  <a:pt x="0" y="362256"/>
                </a:lnTo>
                <a:lnTo>
                  <a:pt x="500639" y="362256"/>
                </a:lnTo>
                <a:lnTo>
                  <a:pt x="499412" y="362158"/>
                </a:lnTo>
                <a:lnTo>
                  <a:pt x="499412" y="211632"/>
                </a:lnTo>
                <a:lnTo>
                  <a:pt x="105438" y="211632"/>
                </a:lnTo>
                <a:lnTo>
                  <a:pt x="94817" y="0"/>
                </a:lnTo>
                <a:close/>
              </a:path>
              <a:path w="501014" h="362584">
                <a:moveTo>
                  <a:pt x="218337" y="0"/>
                </a:moveTo>
                <a:lnTo>
                  <a:pt x="140581" y="0"/>
                </a:lnTo>
                <a:lnTo>
                  <a:pt x="129960" y="211632"/>
                </a:lnTo>
                <a:lnTo>
                  <a:pt x="499412" y="211632"/>
                </a:lnTo>
                <a:lnTo>
                  <a:pt x="499412" y="207529"/>
                </a:lnTo>
                <a:lnTo>
                  <a:pt x="228968" y="207529"/>
                </a:lnTo>
                <a:lnTo>
                  <a:pt x="218337" y="0"/>
                </a:lnTo>
                <a:close/>
              </a:path>
              <a:path w="501014" h="362584">
                <a:moveTo>
                  <a:pt x="322657" y="114901"/>
                </a:moveTo>
                <a:lnTo>
                  <a:pt x="228968" y="207529"/>
                </a:lnTo>
                <a:lnTo>
                  <a:pt x="499412" y="207529"/>
                </a:lnTo>
                <a:lnTo>
                  <a:pt x="499412" y="201384"/>
                </a:lnTo>
                <a:lnTo>
                  <a:pt x="322657" y="201384"/>
                </a:lnTo>
                <a:lnTo>
                  <a:pt x="322657" y="114901"/>
                </a:lnTo>
                <a:close/>
              </a:path>
              <a:path w="501014" h="362584">
                <a:moveTo>
                  <a:pt x="411034" y="114901"/>
                </a:moveTo>
                <a:lnTo>
                  <a:pt x="322657" y="201384"/>
                </a:lnTo>
                <a:lnTo>
                  <a:pt x="411034" y="201384"/>
                </a:lnTo>
                <a:lnTo>
                  <a:pt x="411034" y="114901"/>
                </a:lnTo>
                <a:close/>
              </a:path>
              <a:path w="501014" h="362584">
                <a:moveTo>
                  <a:pt x="499412" y="114901"/>
                </a:moveTo>
                <a:lnTo>
                  <a:pt x="411034" y="201384"/>
                </a:lnTo>
                <a:lnTo>
                  <a:pt x="499412" y="201384"/>
                </a:lnTo>
                <a:lnTo>
                  <a:pt x="499412" y="114901"/>
                </a:lnTo>
                <a:close/>
              </a:path>
            </a:pathLst>
          </a:custGeom>
          <a:solidFill>
            <a:schemeClr val="bg1">
              <a:alpha val="58000"/>
            </a:schemeClr>
          </a:solidFill>
        </p:spPr>
        <p:txBody>
          <a:bodyPr wrap="square" lIns="0" tIns="0" rIns="0" bIns="0" rtlCol="0"/>
          <a:lstStyle/>
          <a:p>
            <a:endParaRPr sz="700" spc="-1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7" name="object 62"/>
          <p:cNvSpPr/>
          <p:nvPr/>
        </p:nvSpPr>
        <p:spPr>
          <a:xfrm>
            <a:off x="6054532" y="4314060"/>
            <a:ext cx="212685" cy="157774"/>
          </a:xfrm>
          <a:custGeom>
            <a:avLst/>
            <a:gdLst/>
            <a:ahLst/>
            <a:cxnLst/>
            <a:rect l="l" t="t" r="r" b="b"/>
            <a:pathLst>
              <a:path w="501014" h="362584">
                <a:moveTo>
                  <a:pt x="499412" y="362158"/>
                </a:moveTo>
                <a:lnTo>
                  <a:pt x="499412" y="114901"/>
                </a:lnTo>
                <a:lnTo>
                  <a:pt x="411034" y="201384"/>
                </a:lnTo>
                <a:lnTo>
                  <a:pt x="411034" y="114901"/>
                </a:lnTo>
                <a:lnTo>
                  <a:pt x="322657" y="201384"/>
                </a:lnTo>
                <a:lnTo>
                  <a:pt x="322657" y="114901"/>
                </a:lnTo>
                <a:lnTo>
                  <a:pt x="228968" y="207529"/>
                </a:lnTo>
                <a:lnTo>
                  <a:pt x="218337" y="0"/>
                </a:lnTo>
                <a:lnTo>
                  <a:pt x="140581" y="0"/>
                </a:lnTo>
                <a:lnTo>
                  <a:pt x="129960" y="211632"/>
                </a:lnTo>
                <a:lnTo>
                  <a:pt x="105438" y="211632"/>
                </a:lnTo>
                <a:lnTo>
                  <a:pt x="94817" y="0"/>
                </a:lnTo>
                <a:lnTo>
                  <a:pt x="18081" y="0"/>
                </a:lnTo>
                <a:lnTo>
                  <a:pt x="0" y="362256"/>
                </a:lnTo>
                <a:lnTo>
                  <a:pt x="500639" y="362256"/>
                </a:lnTo>
                <a:lnTo>
                  <a:pt x="499412" y="362158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19632">
            <a:solidFill>
              <a:srgbClr val="387BA2"/>
            </a:solidFill>
          </a:ln>
        </p:spPr>
        <p:txBody>
          <a:bodyPr wrap="square" lIns="0" tIns="0" rIns="0" bIns="0" rtlCol="0"/>
          <a:lstStyle/>
          <a:p>
            <a:endParaRPr sz="700" spc="-1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387902" y="38702"/>
            <a:ext cx="6669378" cy="996177"/>
          </a:xfrm>
          <a:prstGeom prst="rect">
            <a:avLst/>
          </a:prstGeom>
        </p:spPr>
        <p:txBody>
          <a:bodyPr vert="horz" lIns="144000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0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Состав типового ПРК</a:t>
            </a:r>
            <a:endParaRPr lang="ru-RU" sz="2300" b="1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315" y="319146"/>
            <a:ext cx="1296143" cy="409268"/>
          </a:xfrm>
          <a:prstGeom prst="rect">
            <a:avLst/>
          </a:prstGeom>
        </p:spPr>
      </p:pic>
      <p:sp>
        <p:nvSpPr>
          <p:cNvPr id="5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</p:spPr>
        <p:txBody>
          <a:bodyPr/>
          <a:lstStyle/>
          <a:p>
            <a:pPr algn="r"/>
            <a:fld id="{6DF24603-9A1B-F342-92E0-89DE32840F75}" type="slidenum">
              <a:rPr lang="en-US" sz="1100" smtClean="0"/>
              <a:pPr algn="r"/>
              <a:t>11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26804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387902" y="38703"/>
            <a:ext cx="7496466" cy="807236"/>
          </a:xfrm>
          <a:prstGeom prst="rect">
            <a:avLst/>
          </a:prstGeom>
        </p:spPr>
        <p:txBody>
          <a:bodyPr vert="horz" lIns="144000" tIns="49709" rIns="99417" bIns="49709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20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Основные параметры типового ПРК</a:t>
            </a:r>
            <a:endParaRPr lang="ru-RU" sz="2000" b="1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315" y="319146"/>
            <a:ext cx="1296143" cy="4092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9512" y="917947"/>
            <a:ext cx="7875874" cy="374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Всепогодное, </a:t>
            </a:r>
            <a:r>
              <a:rPr lang="ru-RU" dirty="0" err="1" smtClean="0"/>
              <a:t>вандалоустойчивое</a:t>
            </a:r>
            <a:r>
              <a:rPr lang="ru-RU" dirty="0" smtClean="0"/>
              <a:t> исполнение устойчивое к жестким ВВФ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Автономность работы не менее 72 ч (либо полная автономность при использовании солнечных панелей)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Повышенные требования надежности по классу 3Н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Резервирование измерительных каналов МАЭД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Онлайн спектрометрия реперных радионуклидов в окружающем воздухе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Диагностирование неисправностей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Гибкость интеграции с другими системами и расширение функционала поста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Информационное табло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Метеорологическая станция (опционально)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Аспирационная установка (опционально)</a:t>
            </a:r>
          </a:p>
        </p:txBody>
      </p:sp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</p:spPr>
        <p:txBody>
          <a:bodyPr/>
          <a:lstStyle/>
          <a:p>
            <a:pPr algn="r"/>
            <a:fld id="{6DF24603-9A1B-F342-92E0-89DE32840F75}" type="slidenum">
              <a:rPr lang="en-US" sz="1100" smtClean="0"/>
              <a:pPr algn="r"/>
              <a:t>12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84791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84573" y="991599"/>
            <a:ext cx="3179915" cy="3193871"/>
          </a:xfrm>
          <a:prstGeom prst="rect">
            <a:avLst/>
          </a:prstGeom>
          <a:solidFill>
            <a:schemeClr val="bg1">
              <a:alpha val="8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315" y="319146"/>
            <a:ext cx="1296143" cy="409268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23528" y="195177"/>
            <a:ext cx="6792923" cy="506746"/>
          </a:xfrm>
          <a:prstGeom prst="rect">
            <a:avLst/>
          </a:prstGeom>
        </p:spPr>
        <p:txBody>
          <a:bodyPr vert="horz" lIns="144000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3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Расчет бесперебойного электропитания </a:t>
            </a:r>
            <a:r>
              <a:rPr lang="ru-RU" sz="23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ПРК</a:t>
            </a:r>
            <a:endParaRPr lang="ru-RU" sz="2300" b="1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686692"/>
              </p:ext>
            </p:extLst>
          </p:nvPr>
        </p:nvGraphicFramePr>
        <p:xfrm>
          <a:off x="467544" y="989955"/>
          <a:ext cx="5184576" cy="31955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697"/>
                <a:gridCol w="922431"/>
                <a:gridCol w="1152128"/>
                <a:gridCol w="576064"/>
                <a:gridCol w="504056"/>
                <a:gridCol w="576064"/>
                <a:gridCol w="576064"/>
                <a:gridCol w="648072"/>
              </a:tblGrid>
              <a:tr h="60410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№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Название устройства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Обозначение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Кол. шт.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Мощность </a:t>
                      </a:r>
                      <a:r>
                        <a:rPr lang="ru-RU" sz="1100" dirty="0" smtClean="0">
                          <a:effectLst/>
                        </a:rPr>
                        <a:t>, </a:t>
                      </a:r>
                      <a:r>
                        <a:rPr lang="ru-RU" sz="1100" dirty="0">
                          <a:effectLst/>
                        </a:rPr>
                        <a:t>Вт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Работа час/</a:t>
                      </a:r>
                      <a:r>
                        <a:rPr lang="ru-RU" sz="1100" dirty="0" err="1" smtClean="0">
                          <a:effectLst/>
                        </a:rPr>
                        <a:t>сут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Время,</a:t>
                      </a:r>
                      <a:r>
                        <a:rPr lang="ru-RU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Потреб</a:t>
                      </a:r>
                      <a:r>
                        <a:rPr lang="ru-RU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за 3 </a:t>
                      </a:r>
                      <a:r>
                        <a:rPr lang="ru-RU" sz="11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636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ИБП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ИБЭП-220/</a:t>
                      </a:r>
                    </a:p>
                    <a:p>
                      <a:pPr algn="l" rtl="0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24В-24А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</a:rPr>
                        <a:t>20.0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1440.0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13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Контроллер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effectLst/>
                        </a:rPr>
                        <a:t>LP-5231 ICP</a:t>
                      </a:r>
                      <a:r>
                        <a:rPr lang="en-US" sz="1100" baseline="0" dirty="0" smtClean="0">
                          <a:effectLst/>
                        </a:rPr>
                        <a:t> DAS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4.8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</a:rPr>
                        <a:t>24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345.6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273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Модуль</a:t>
                      </a:r>
                      <a:r>
                        <a:rPr lang="ru-RU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100" baseline="0" dirty="0" smtClean="0"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in-out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M-7055</a:t>
                      </a:r>
                      <a:r>
                        <a:rPr lang="en-US" sz="1100" baseline="0" dirty="0" smtClean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baseline="0" dirty="0" smtClean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effectLst/>
                        </a:rPr>
                        <a:t>ICP CON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1.6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</a:rPr>
                        <a:t>24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115.2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273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DC/DC </a:t>
                      </a:r>
                      <a:r>
                        <a:rPr lang="ru-RU" sz="11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преобраз</a:t>
                      </a:r>
                      <a:r>
                        <a:rPr lang="ru-RU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TCL</a:t>
                      </a:r>
                      <a:r>
                        <a:rPr lang="en-US" sz="1100" baseline="0" dirty="0" smtClean="0">
                          <a:effectLst/>
                        </a:rPr>
                        <a:t> 060-112DC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6.0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432.0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13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Радиомодем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Viper SC +100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30.0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180.0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13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Дозиметр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УДБГ-11Р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4.8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345.6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13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Термостат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TER-3F </a:t>
                      </a:r>
                      <a:r>
                        <a:rPr lang="en-US" sz="1100" baseline="0" dirty="0" smtClean="0">
                          <a:effectLst/>
                        </a:rPr>
                        <a:t> 24V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1.0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13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Калорифер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NSYCR100WU1C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2400.0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13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Счетчик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Меркурий 206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36.0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13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5321.4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11223" y="620623"/>
            <a:ext cx="2741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Состав оборудования </a:t>
            </a:r>
            <a:r>
              <a:rPr lang="ru-RU" dirty="0" smtClean="0"/>
              <a:t>ПРК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68194" y="1253191"/>
            <a:ext cx="2616929" cy="28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1,1 ·</a:t>
            </a:r>
            <a:r>
              <a:rPr lang="ru-RU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ru-RU" sz="12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общ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,8 </a:t>
            </a:r>
            <a:r>
              <a:rPr lang="ru-RU" sz="12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кВт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·</a:t>
            </a:r>
            <a:r>
              <a:rPr lang="ru-RU" sz="12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37630" y="1023506"/>
            <a:ext cx="33393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Полная 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мощность </a:t>
            </a:r>
            <a:r>
              <a:rPr lang="ru-RU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потребления СРК за 1 час: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84573" y="3443130"/>
            <a:ext cx="31828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Реальную энергоемкость аккумуляторной батареи:</a:t>
            </a:r>
            <a:endParaRPr lang="ru-RU" sz="1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537057" y="3868356"/>
            <a:ext cx="2651495" cy="2899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ru-RU" sz="12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реал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ru-RU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300· </a:t>
            </a:r>
            <a:r>
              <a:rPr lang="ru-RU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 · 0,7 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5040 </a:t>
            </a:r>
            <a:r>
              <a:rPr lang="ru-RU" sz="12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Вт·ч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50456" y="1447327"/>
            <a:ext cx="4572000" cy="2899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Полная токовая нагрузка через АКБ в </a:t>
            </a:r>
            <a:r>
              <a:rPr lang="ru-RU" sz="12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А·ч</a:t>
            </a:r>
            <a:r>
              <a:rPr lang="ru-RU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03460" y="1761657"/>
            <a:ext cx="2173287" cy="2899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1200" baseline="-25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/24 = </a:t>
            </a:r>
            <a:r>
              <a:rPr lang="ru-RU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243,9 </a:t>
            </a:r>
            <a:r>
              <a:rPr lang="ru-RU" sz="12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А·ч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757346" y="2039705"/>
            <a:ext cx="2533129" cy="2899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Расчет аккумуляторной </a:t>
            </a:r>
            <a:r>
              <a:rPr lang="ru-RU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батареи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935082" y="2269570"/>
            <a:ext cx="27522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1200" baseline="-25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</a:t>
            </a:r>
            <a:r>
              <a:rPr lang="ru-RU" sz="12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1200" baseline="-25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/0,7 =</a:t>
            </a:r>
            <a:r>
              <a:rPr lang="ru-RU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243,9 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0,7 =  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348,4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А·ч</a:t>
            </a:r>
            <a:endParaRPr lang="ru-RU" sz="1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935082" y="2509285"/>
            <a:ext cx="22130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12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пар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1200" baseline="-25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</a:t>
            </a:r>
            <a:r>
              <a:rPr lang="ru-RU" sz="12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/150 = </a:t>
            </a:r>
            <a:r>
              <a:rPr lang="ru-RU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348,4/150 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2</a:t>
            </a:r>
            <a:endParaRPr lang="ru-RU" sz="1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492221" y="2710944"/>
            <a:ext cx="1688604" cy="2899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1200" baseline="-25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посл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24/12 = 2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490324" y="2948169"/>
            <a:ext cx="2626296" cy="2899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Общее количество АКБ </a:t>
            </a:r>
            <a:r>
              <a:rPr lang="ru-RU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равно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490502" y="3147317"/>
            <a:ext cx="2544094" cy="2899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12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общ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12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пар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·</a:t>
            </a:r>
            <a:r>
              <a:rPr lang="ru-RU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1200" baseline="-25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посл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ru-RU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·</a:t>
            </a:r>
            <a:r>
              <a:rPr lang="ru-RU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4 </a:t>
            </a:r>
            <a:r>
              <a:rPr lang="ru-RU" sz="12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ед</a:t>
            </a:r>
            <a:r>
              <a:rPr lang="en-US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67544" y="4374331"/>
            <a:ext cx="7920880" cy="646331"/>
          </a:xfrm>
          <a:prstGeom prst="rect">
            <a:avLst/>
          </a:prstGeom>
          <a:solidFill>
            <a:schemeClr val="bg1">
              <a:alpha val="66000"/>
            </a:schemeClr>
          </a:solidFill>
          <a:ln w="6350"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 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отсутствии электропитания 220 В </a:t>
            </a:r>
            <a:r>
              <a:rPr lang="ru-RU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автономной работы </a:t>
            </a:r>
            <a:r>
              <a:rPr lang="ru-RU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ПРК</a:t>
            </a:r>
            <a:r>
              <a:rPr lang="ru-RU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течение </a:t>
            </a:r>
            <a:r>
              <a:rPr lang="ru-RU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72 часов энергоемкость </a:t>
            </a:r>
            <a:r>
              <a:rPr lang="ru-RU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источников бесперебойного питания должна быть не менее </a:t>
            </a:r>
            <a:r>
              <a:rPr lang="ru-RU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5040 </a:t>
            </a:r>
            <a:r>
              <a:rPr lang="ru-RU" sz="12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Вт·ч</a:t>
            </a:r>
            <a:r>
              <a:rPr lang="ru-RU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что обеспечивается </a:t>
            </a:r>
            <a:r>
              <a:rPr lang="ru-RU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аккумуляторной сборкой </a:t>
            </a:r>
            <a:r>
              <a:rPr lang="ru-RU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150 </a:t>
            </a:r>
            <a:r>
              <a:rPr lang="ru-RU" sz="12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А·ч</a:t>
            </a:r>
            <a:r>
              <a:rPr lang="ru-RU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количестве 4 </a:t>
            </a:r>
            <a:r>
              <a:rPr lang="ru-RU" sz="12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шт</a:t>
            </a:r>
            <a:r>
              <a:rPr lang="ru-RU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параллельном и последовательном попарном соединении.</a:t>
            </a:r>
            <a:endParaRPr lang="ru-RU" sz="1200" dirty="0"/>
          </a:p>
        </p:txBody>
      </p:sp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07088" y="4771678"/>
            <a:ext cx="2057400" cy="274097"/>
          </a:xfrm>
        </p:spPr>
        <p:txBody>
          <a:bodyPr/>
          <a:lstStyle/>
          <a:p>
            <a:pPr algn="r"/>
            <a:fld id="{6DF24603-9A1B-F342-92E0-89DE32840F75}" type="slidenum">
              <a:rPr lang="en-US" sz="1100" smtClean="0"/>
              <a:pPr algn="r"/>
              <a:t>13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43018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323528" y="629915"/>
            <a:ext cx="6669378" cy="504056"/>
          </a:xfrm>
          <a:prstGeom prst="rect">
            <a:avLst/>
          </a:prstGeom>
        </p:spPr>
        <p:txBody>
          <a:bodyPr vert="horz" lIns="144000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dirty="0" smtClean="0">
                <a:solidFill>
                  <a:srgbClr val="333333"/>
                </a:solidFill>
                <a:ea typeface="Arial" charset="0"/>
                <a:cs typeface="Arial" charset="0"/>
              </a:rPr>
              <a:t>Современное развитие </a:t>
            </a:r>
            <a:r>
              <a:rPr lang="ru-RU" dirty="0" smtClean="0">
                <a:solidFill>
                  <a:srgbClr val="333333"/>
                </a:solidFill>
                <a:ea typeface="Arial" charset="0"/>
                <a:cs typeface="Arial" charset="0"/>
              </a:rPr>
              <a:t>и совершенствование </a:t>
            </a:r>
            <a:r>
              <a:rPr lang="ru-RU" dirty="0" smtClean="0">
                <a:solidFill>
                  <a:srgbClr val="333333"/>
                </a:solidFill>
                <a:ea typeface="Arial" charset="0"/>
                <a:cs typeface="Arial" charset="0"/>
              </a:rPr>
              <a:t>АСКРО должно осуществл</a:t>
            </a:r>
            <a:r>
              <a:rPr lang="ru-RU" dirty="0" smtClean="0">
                <a:solidFill>
                  <a:srgbClr val="333333"/>
                </a:solidFill>
                <a:ea typeface="Arial" charset="0"/>
                <a:cs typeface="Arial" charset="0"/>
              </a:rPr>
              <a:t>яться</a:t>
            </a:r>
            <a:r>
              <a:rPr lang="ru-RU" dirty="0" smtClean="0">
                <a:solidFill>
                  <a:srgbClr val="333333"/>
                </a:solidFill>
                <a:ea typeface="Arial" charset="0"/>
                <a:cs typeface="Arial" charset="0"/>
              </a:rPr>
              <a:t> </a:t>
            </a:r>
            <a:r>
              <a:rPr lang="ru-RU" dirty="0" smtClean="0">
                <a:solidFill>
                  <a:srgbClr val="333333"/>
                </a:solidFill>
                <a:ea typeface="Arial" charset="0"/>
                <a:cs typeface="Arial" charset="0"/>
              </a:rPr>
              <a:t>за счет</a:t>
            </a:r>
            <a:r>
              <a:rPr lang="ru-RU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:</a:t>
            </a:r>
            <a:endParaRPr lang="ru-RU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315" y="319146"/>
            <a:ext cx="1296143" cy="40926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7544" y="1270575"/>
            <a:ext cx="6723748" cy="36798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67544" y="1422003"/>
            <a:ext cx="672374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Унификации и типизации применяемых технических средств в разных функциональных подсистемах АСКРО: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постах радиационного контроля;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постах метеорологического контроля;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передвижных радиометрических лабораториях;</a:t>
            </a:r>
          </a:p>
          <a:p>
            <a:pPr marL="342900" indent="-342900">
              <a:buAutoNum type="arabicPeriod" startAt="2"/>
            </a:pPr>
            <a:r>
              <a:rPr lang="ru-RU" dirty="0" smtClean="0"/>
              <a:t>Применения продуманных технических решений для возможности дальнейшей модернизации АСКРО (увеличения подключения точек контроля, типов устройств детектирования, сенсоров, периферийных устройств);</a:t>
            </a:r>
          </a:p>
          <a:p>
            <a:pPr marL="342900" indent="-342900">
              <a:buAutoNum type="arabicPeriod" startAt="2"/>
            </a:pPr>
            <a:r>
              <a:rPr lang="ru-RU" dirty="0" smtClean="0"/>
              <a:t>Разработки оборудования с учетом удобств эксплуатации Заказчиком и ремонтопригодности</a:t>
            </a:r>
          </a:p>
          <a:p>
            <a:pPr marL="342900" indent="-342900">
              <a:buAutoNum type="arabicPeriod" startAt="2"/>
            </a:pPr>
            <a:r>
              <a:rPr lang="ru-RU" dirty="0" smtClean="0"/>
              <a:t>Привлечения квалифицированных специалистов в отрасль</a:t>
            </a:r>
            <a:endParaRPr lang="ru-RU" dirty="0" smtClean="0"/>
          </a:p>
          <a:p>
            <a:pPr marL="342900" indent="-342900">
              <a:buAutoNum type="arabicPeriod" startAt="2"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87902" y="134480"/>
            <a:ext cx="1169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b="1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Выводы</a:t>
            </a:r>
          </a:p>
        </p:txBody>
      </p:sp>
      <p:sp>
        <p:nvSpPr>
          <p:cNvPr id="10" name="Номер слайда 1"/>
          <p:cNvSpPr txBox="1">
            <a:spLocks/>
          </p:cNvSpPr>
          <p:nvPr/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1100" smtClean="0"/>
              <a:pPr algn="r"/>
              <a:t>14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66091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30920" y="1615702"/>
            <a:ext cx="5581240" cy="742405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Спасибо за внимание !</a:t>
            </a:r>
          </a:p>
        </p:txBody>
      </p:sp>
      <p:sp>
        <p:nvSpPr>
          <p:cNvPr id="6" name="Прямоугольник 6"/>
          <p:cNvSpPr/>
          <p:nvPr/>
        </p:nvSpPr>
        <p:spPr>
          <a:xfrm>
            <a:off x="504056" y="3401870"/>
            <a:ext cx="4572794" cy="1404509"/>
          </a:xfrm>
          <a:prstGeom prst="rect">
            <a:avLst/>
          </a:prstGeom>
        </p:spPr>
        <p:txBody>
          <a:bodyPr lIns="34567" tIns="17283" rIns="34567" bIns="17283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Насибуллин Рамис Асгатович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Главный конструктор АСКРО</a:t>
            </a:r>
          </a:p>
          <a:p>
            <a:endParaRPr lang="ru-RU" sz="140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ru-RU" sz="11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Тел.: +7 (499) 968 </a:t>
            </a:r>
            <a:r>
              <a:rPr lang="ru-RU" sz="11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r>
              <a:rPr lang="ru-RU" sz="11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0 </a:t>
            </a:r>
            <a:r>
              <a:rPr lang="ru-RU" sz="11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r>
              <a:rPr lang="ru-RU" sz="11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0, доб. 4242</a:t>
            </a:r>
          </a:p>
          <a:p>
            <a:r>
              <a:rPr lang="ru-RU" sz="11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E-</a:t>
            </a:r>
            <a:r>
              <a:rPr lang="ru-RU" sz="11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mail</a:t>
            </a:r>
            <a:r>
              <a:rPr lang="ru-RU" sz="11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11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ranasibullin</a:t>
            </a:r>
            <a:r>
              <a:rPr lang="ru-RU" sz="11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@</a:t>
            </a:r>
            <a:r>
              <a:rPr lang="en-US" sz="11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sniip</a:t>
            </a:r>
            <a:r>
              <a:rPr lang="ru-RU" sz="11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r>
              <a:rPr lang="ru-RU" sz="11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ru</a:t>
            </a:r>
            <a:endParaRPr lang="ru-RU" sz="110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11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www.sniip.ru</a:t>
            </a:r>
            <a:endParaRPr lang="ru-RU" sz="110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4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586353" y="3223176"/>
            <a:ext cx="2041429" cy="1597604"/>
          </a:xfrm>
          <a:custGeom>
            <a:avLst/>
            <a:gdLst/>
            <a:ahLst/>
            <a:cxnLst/>
            <a:rect l="l" t="t" r="r" b="b"/>
            <a:pathLst>
              <a:path w="4020820" h="4829809">
                <a:moveTo>
                  <a:pt x="0" y="4829695"/>
                </a:moveTo>
                <a:lnTo>
                  <a:pt x="4020820" y="4829695"/>
                </a:lnTo>
                <a:lnTo>
                  <a:pt x="4020820" y="0"/>
                </a:lnTo>
                <a:lnTo>
                  <a:pt x="0" y="0"/>
                </a:lnTo>
                <a:lnTo>
                  <a:pt x="0" y="4829695"/>
                </a:lnTo>
                <a:close/>
              </a:path>
            </a:pathLst>
          </a:custGeom>
          <a:solidFill>
            <a:srgbClr val="17A6B6"/>
          </a:solidFill>
        </p:spPr>
        <p:txBody>
          <a:bodyPr wrap="square" lIns="0" tIns="0" rIns="0" bIns="0" rtlCol="0"/>
          <a:lstStyle/>
          <a:p>
            <a:endParaRPr sz="615" spc="-17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699792" y="3223176"/>
            <a:ext cx="2232248" cy="1597604"/>
          </a:xfrm>
          <a:custGeom>
            <a:avLst/>
            <a:gdLst/>
            <a:ahLst/>
            <a:cxnLst/>
            <a:rect l="l" t="t" r="r" b="b"/>
            <a:pathLst>
              <a:path w="4020820" h="4829809">
                <a:moveTo>
                  <a:pt x="0" y="4829695"/>
                </a:moveTo>
                <a:lnTo>
                  <a:pt x="4020820" y="4829695"/>
                </a:lnTo>
                <a:lnTo>
                  <a:pt x="4020820" y="0"/>
                </a:lnTo>
                <a:lnTo>
                  <a:pt x="0" y="0"/>
                </a:lnTo>
                <a:lnTo>
                  <a:pt x="0" y="4829695"/>
                </a:lnTo>
                <a:close/>
              </a:path>
            </a:pathLst>
          </a:custGeom>
          <a:solidFill>
            <a:srgbClr val="52C59E"/>
          </a:solidFill>
        </p:spPr>
        <p:txBody>
          <a:bodyPr wrap="square" lIns="0" tIns="0" rIns="0" bIns="0" rtlCol="0"/>
          <a:lstStyle/>
          <a:p>
            <a:endParaRPr sz="615" spc="-17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004048" y="3223176"/>
            <a:ext cx="2232248" cy="1597604"/>
          </a:xfrm>
          <a:custGeom>
            <a:avLst/>
            <a:gdLst/>
            <a:ahLst/>
            <a:cxnLst/>
            <a:rect l="l" t="t" r="r" b="b"/>
            <a:pathLst>
              <a:path w="4020819" h="4829809">
                <a:moveTo>
                  <a:pt x="0" y="4829695"/>
                </a:moveTo>
                <a:lnTo>
                  <a:pt x="4020820" y="4829695"/>
                </a:lnTo>
                <a:lnTo>
                  <a:pt x="4020820" y="0"/>
                </a:lnTo>
                <a:lnTo>
                  <a:pt x="0" y="0"/>
                </a:lnTo>
                <a:lnTo>
                  <a:pt x="0" y="4829695"/>
                </a:lnTo>
                <a:close/>
              </a:path>
            </a:pathLst>
          </a:custGeom>
          <a:solidFill>
            <a:srgbClr val="387BA2"/>
          </a:solidFill>
        </p:spPr>
        <p:txBody>
          <a:bodyPr wrap="square" lIns="0" tIns="0" rIns="0" bIns="0" rtlCol="0"/>
          <a:lstStyle/>
          <a:p>
            <a:endParaRPr sz="615" spc="-17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200962" y="3525366"/>
            <a:ext cx="850758" cy="10570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36"/>
            <a:r>
              <a:rPr lang="ru-RU" sz="2219" b="1" spc="-17" dirty="0">
                <a:solidFill>
                  <a:srgbClr val="FFFFFF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Р</a:t>
            </a:r>
            <a:r>
              <a:rPr sz="2219" b="1" spc="-17" dirty="0">
                <a:solidFill>
                  <a:srgbClr val="FFFFFF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КОС</a:t>
            </a:r>
            <a:endParaRPr sz="2219" spc="-17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4336" marR="1734">
              <a:spcBef>
                <a:spcPts val="1448"/>
              </a:spcBef>
            </a:pPr>
            <a:r>
              <a:rPr lang="ru-RU" sz="871" spc="-17" dirty="0">
                <a:solidFill>
                  <a:srgbClr val="FFFFFF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Радиационный к</a:t>
            </a:r>
            <a:r>
              <a:rPr sz="871" spc="-17" dirty="0" err="1">
                <a:solidFill>
                  <a:srgbClr val="FFFFFF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онтроль</a:t>
            </a:r>
            <a:r>
              <a:rPr sz="871" spc="-17" dirty="0">
                <a:solidFill>
                  <a:srgbClr val="FFFFFF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</a:t>
            </a:r>
            <a:r>
              <a:rPr sz="871" spc="-17" dirty="0" err="1">
                <a:solidFill>
                  <a:srgbClr val="FFFFFF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окружающей</a:t>
            </a:r>
            <a:r>
              <a:rPr sz="871" spc="-17" dirty="0">
                <a:solidFill>
                  <a:srgbClr val="FFFFFF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</a:t>
            </a:r>
            <a:r>
              <a:rPr sz="871" spc="-17" dirty="0" err="1">
                <a:solidFill>
                  <a:srgbClr val="FFFFFF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среды</a:t>
            </a:r>
            <a:r>
              <a:rPr lang="ru-RU" sz="871" spc="-17" dirty="0">
                <a:solidFill>
                  <a:srgbClr val="FFFFFF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(ОС)</a:t>
            </a:r>
            <a:endParaRPr sz="871" spc="-17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347864" y="3525366"/>
            <a:ext cx="1008112" cy="923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36"/>
            <a:r>
              <a:rPr sz="2219" b="1" spc="-17" dirty="0">
                <a:solidFill>
                  <a:srgbClr val="FFFFFF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К</a:t>
            </a:r>
            <a:r>
              <a:rPr lang="ru-RU" sz="2219" b="1" spc="-17" dirty="0">
                <a:solidFill>
                  <a:srgbClr val="FFFFFF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МП</a:t>
            </a:r>
            <a:endParaRPr sz="2219" spc="-17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4336" marR="1734">
              <a:spcBef>
                <a:spcPts val="1448"/>
              </a:spcBef>
            </a:pPr>
            <a:r>
              <a:rPr lang="ru-RU" sz="871" spc="-17" dirty="0">
                <a:solidFill>
                  <a:srgbClr val="FFFFFF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Контроль</a:t>
            </a:r>
            <a:r>
              <a:rPr sz="871" spc="-17" dirty="0">
                <a:solidFill>
                  <a:srgbClr val="FFFFFF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ru-RU" sz="871" spc="-17" dirty="0">
                <a:solidFill>
                  <a:srgbClr val="FFFFFF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метеорологических параметров  ОС</a:t>
            </a:r>
            <a:endParaRPr sz="871" spc="-17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780566" y="3490056"/>
            <a:ext cx="1023682" cy="10570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36"/>
            <a:r>
              <a:rPr lang="ru-RU" sz="2219" b="1" spc="-17" dirty="0">
                <a:solidFill>
                  <a:srgbClr val="FFFFFF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ПРЛ</a:t>
            </a:r>
            <a:endParaRPr sz="2219" spc="-17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4336" marR="1734">
              <a:spcBef>
                <a:spcPts val="1448"/>
              </a:spcBef>
            </a:pPr>
            <a:r>
              <a:rPr lang="ru-RU" sz="871" spc="-17" dirty="0">
                <a:solidFill>
                  <a:srgbClr val="FFFFFF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Контроль на передвижной радиометрической лаборатории</a:t>
            </a:r>
            <a:endParaRPr sz="871" spc="-17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598860" y="2862163"/>
            <a:ext cx="4109761" cy="2101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36"/>
            <a:r>
              <a:rPr sz="1366" b="1" spc="-17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Функциональные</a:t>
            </a:r>
            <a:r>
              <a:rPr sz="1366" b="1" spc="-17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sz="1366" b="1" spc="-17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задачи</a:t>
            </a:r>
            <a:r>
              <a:rPr lang="ru-RU" sz="1366" b="1" spc="-17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решаемые  АСКРО</a:t>
            </a:r>
            <a:endParaRPr sz="1366" spc="-17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39553" y="866469"/>
            <a:ext cx="7272807" cy="19450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36" marR="702179" algn="just">
              <a:lnSpc>
                <a:spcPct val="100699"/>
              </a:lnSpc>
            </a:pPr>
            <a:r>
              <a:rPr lang="ru-RU" sz="1400" b="1" spc="-17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Автоматизированная система контроля радиационной обстановки </a:t>
            </a:r>
            <a:r>
              <a:rPr sz="1400" b="1" spc="-17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(</a:t>
            </a:r>
            <a:r>
              <a:rPr lang="ru-RU" sz="1400" b="1" spc="-17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АСКРО</a:t>
            </a:r>
            <a:r>
              <a:rPr sz="1400" b="1" spc="-17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) </a:t>
            </a:r>
            <a:r>
              <a:rPr lang="ru-RU" sz="1400" spc="-17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представляет </a:t>
            </a:r>
            <a:r>
              <a:rPr lang="ru-RU" sz="1400" spc="-17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собой </a:t>
            </a:r>
            <a:r>
              <a:rPr sz="1400" spc="-17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масштабируем</a:t>
            </a:r>
            <a:r>
              <a:rPr lang="ru-RU" sz="1400" spc="-17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ую</a:t>
            </a:r>
            <a:r>
              <a:rPr lang="ru-RU" sz="1400" spc="-17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систему программно-технических средств (ТС)</a:t>
            </a:r>
            <a:r>
              <a:rPr sz="1400" spc="-17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. </a:t>
            </a:r>
            <a:r>
              <a:rPr lang="ru-RU" sz="1400" spc="-17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ТС АСКРО</a:t>
            </a:r>
            <a:r>
              <a:rPr sz="1400" spc="-17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в необходимом </a:t>
            </a:r>
            <a:r>
              <a:rPr sz="1400" spc="-17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объеме</a:t>
            </a:r>
            <a:r>
              <a:rPr sz="1400" spc="-17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sz="1400" spc="-17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могут</a:t>
            </a:r>
            <a:r>
              <a:rPr sz="1400" spc="-17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sz="1400" spc="-17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устанавливаться</a:t>
            </a:r>
            <a:r>
              <a:rPr sz="1400" spc="-17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sz="1400" spc="-17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на</a:t>
            </a:r>
            <a:r>
              <a:rPr lang="ru-RU" sz="1400" spc="-17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sz="1400" spc="-17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любых</a:t>
            </a:r>
            <a:r>
              <a:rPr sz="1400" spc="-17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sz="1400" spc="-17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объектах с </a:t>
            </a:r>
            <a:r>
              <a:rPr sz="1400" spc="-17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повышенной</a:t>
            </a:r>
            <a:r>
              <a:rPr sz="1400" spc="-17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sz="1400" spc="-17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радиационной</a:t>
            </a:r>
            <a:r>
              <a:rPr lang="ru-RU" sz="1400" spc="-17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sz="1400" spc="-17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и химической опасностью, таких </a:t>
            </a:r>
            <a:r>
              <a:rPr sz="1400" spc="-17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как</a:t>
            </a:r>
            <a:r>
              <a:rPr sz="1400" spc="-17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ru-RU" sz="1400" spc="-17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санитарно-защитные зоны и зоны наблюдения АЭС, </a:t>
            </a:r>
            <a:r>
              <a:rPr sz="1400" spc="-17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комбинат</a:t>
            </a:r>
            <a:r>
              <a:rPr lang="ru-RU" sz="1400" spc="-17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ы </a:t>
            </a:r>
            <a:r>
              <a:rPr sz="1400" spc="-17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по</a:t>
            </a:r>
            <a:r>
              <a:rPr sz="1400" spc="-17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переработке </a:t>
            </a:r>
            <a:r>
              <a:rPr sz="1400" spc="-17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ядерного</a:t>
            </a:r>
            <a:r>
              <a:rPr sz="1400" spc="-17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sz="1400" spc="-17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топлива</a:t>
            </a:r>
            <a:r>
              <a:rPr sz="1400" spc="-17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,</a:t>
            </a:r>
            <a:r>
              <a:rPr lang="ru-RU" sz="1400" spc="-17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sz="1400" spc="-17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исследовательски</a:t>
            </a:r>
            <a:r>
              <a:rPr lang="ru-RU" sz="1400" spc="-17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е</a:t>
            </a:r>
            <a:r>
              <a:rPr sz="1400" spc="-17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sz="1400" spc="-17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реактор</a:t>
            </a:r>
            <a:r>
              <a:rPr lang="ru-RU" sz="1400" spc="-17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ы</a:t>
            </a:r>
            <a:r>
              <a:rPr sz="1400" spc="-17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sz="1400" spc="-17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хранилищ</a:t>
            </a:r>
            <a:r>
              <a:rPr lang="ru-RU" sz="1400" spc="-17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а</a:t>
            </a:r>
            <a:r>
              <a:rPr sz="1400" spc="-17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радиоактивных отходов, </a:t>
            </a:r>
            <a:r>
              <a:rPr lang="ru-RU" sz="1400" spc="-17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вокруг </a:t>
            </a:r>
            <a:r>
              <a:rPr sz="1400" spc="-17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вокзал</a:t>
            </a:r>
            <a:r>
              <a:rPr lang="ru-RU" sz="1400" spc="-17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ов</a:t>
            </a:r>
            <a:r>
              <a:rPr sz="1400" spc="-17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ru-RU" sz="1400" spc="-17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мест массового скопления людей </a:t>
            </a:r>
            <a:r>
              <a:rPr sz="1400" spc="-17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и т. д. </a:t>
            </a:r>
            <a:endParaRPr lang="ru-RU" sz="1400" spc="-17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4336" marR="702179" algn="just">
              <a:lnSpc>
                <a:spcPct val="100699"/>
              </a:lnSpc>
            </a:pPr>
            <a:r>
              <a:rPr sz="1400" spc="-17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Архитектура</a:t>
            </a:r>
            <a:r>
              <a:rPr sz="1400" spc="-17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системы легко адаптируется под требования заказчика.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39552" y="3176342"/>
            <a:ext cx="6768752" cy="1684512"/>
          </a:xfrm>
          <a:prstGeom prst="rect">
            <a:avLst/>
          </a:prstGeom>
          <a:noFill/>
          <a:ln w="317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15"/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387902" y="38702"/>
            <a:ext cx="5552250" cy="996177"/>
          </a:xfrm>
          <a:prstGeom prst="rect">
            <a:avLst/>
          </a:prstGeom>
        </p:spPr>
        <p:txBody>
          <a:bodyPr vert="horz" lIns="144000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0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Сведения об АСКРО</a:t>
            </a:r>
            <a:endParaRPr lang="ru-RU" sz="2000" b="1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315" y="319146"/>
            <a:ext cx="1296143" cy="40926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DF24603-9A1B-F342-92E0-89DE32840F75}" type="slidenum">
              <a:rPr lang="en-US" sz="1100" smtClean="0"/>
              <a:pPr algn="r"/>
              <a:t>2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48256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-108520" y="1072510"/>
            <a:ext cx="7600361" cy="3218531"/>
            <a:chOff x="278104" y="1293158"/>
            <a:chExt cx="6466269" cy="2649125"/>
          </a:xfrm>
        </p:grpSpPr>
        <p:sp>
          <p:nvSpPr>
            <p:cNvPr id="2" name="object 2"/>
            <p:cNvSpPr/>
            <p:nvPr/>
          </p:nvSpPr>
          <p:spPr>
            <a:xfrm>
              <a:off x="3512908" y="2733099"/>
              <a:ext cx="0" cy="480577"/>
            </a:xfrm>
            <a:custGeom>
              <a:avLst/>
              <a:gdLst/>
              <a:ahLst/>
              <a:cxnLst/>
              <a:rect l="l" t="t" r="r" b="b"/>
              <a:pathLst>
                <a:path h="1407795">
                  <a:moveTo>
                    <a:pt x="0" y="1407493"/>
                  </a:moveTo>
                  <a:lnTo>
                    <a:pt x="0" y="0"/>
                  </a:lnTo>
                </a:path>
              </a:pathLst>
            </a:custGeom>
            <a:ln w="39265">
              <a:solidFill>
                <a:srgbClr val="17A6B6"/>
              </a:solidFill>
            </a:ln>
          </p:spPr>
          <p:txBody>
            <a:bodyPr wrap="square" lIns="0" tIns="0" rIns="0" bIns="0" rtlCol="0"/>
            <a:lstStyle/>
            <a:p>
              <a:endParaRPr sz="615" spc="-3"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3" name="object 3"/>
            <p:cNvSpPr/>
            <p:nvPr/>
          </p:nvSpPr>
          <p:spPr>
            <a:xfrm>
              <a:off x="3486100" y="2706287"/>
              <a:ext cx="53759" cy="53759"/>
            </a:xfrm>
            <a:custGeom>
              <a:avLst/>
              <a:gdLst/>
              <a:ahLst/>
              <a:cxnLst/>
              <a:rect l="l" t="t" r="r" b="b"/>
              <a:pathLst>
                <a:path w="157479" h="157479">
                  <a:moveTo>
                    <a:pt x="78531" y="0"/>
                  </a:moveTo>
                  <a:lnTo>
                    <a:pt x="47964" y="6171"/>
                  </a:lnTo>
                  <a:lnTo>
                    <a:pt x="23002" y="23002"/>
                  </a:lnTo>
                  <a:lnTo>
                    <a:pt x="6171" y="47964"/>
                  </a:lnTo>
                  <a:lnTo>
                    <a:pt x="0" y="78531"/>
                  </a:lnTo>
                  <a:lnTo>
                    <a:pt x="6171" y="109098"/>
                  </a:lnTo>
                  <a:lnTo>
                    <a:pt x="23002" y="134060"/>
                  </a:lnTo>
                  <a:lnTo>
                    <a:pt x="47964" y="150891"/>
                  </a:lnTo>
                  <a:lnTo>
                    <a:pt x="78531" y="157063"/>
                  </a:lnTo>
                  <a:lnTo>
                    <a:pt x="109098" y="150891"/>
                  </a:lnTo>
                  <a:lnTo>
                    <a:pt x="134060" y="134060"/>
                  </a:lnTo>
                  <a:lnTo>
                    <a:pt x="150891" y="109098"/>
                  </a:lnTo>
                  <a:lnTo>
                    <a:pt x="157063" y="78531"/>
                  </a:lnTo>
                  <a:lnTo>
                    <a:pt x="150891" y="47964"/>
                  </a:lnTo>
                  <a:lnTo>
                    <a:pt x="134060" y="23002"/>
                  </a:lnTo>
                  <a:lnTo>
                    <a:pt x="109098" y="6171"/>
                  </a:lnTo>
                  <a:lnTo>
                    <a:pt x="78531" y="0"/>
                  </a:lnTo>
                  <a:close/>
                </a:path>
              </a:pathLst>
            </a:custGeom>
            <a:solidFill>
              <a:srgbClr val="17A6B6"/>
            </a:solidFill>
          </p:spPr>
          <p:txBody>
            <a:bodyPr wrap="square" lIns="0" tIns="0" rIns="0" bIns="0" rtlCol="0"/>
            <a:lstStyle/>
            <a:p>
              <a:endParaRPr sz="615" spc="-3"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3006364" y="1560480"/>
              <a:ext cx="1016973" cy="10010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615" spc="-3"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4200741" y="2060792"/>
              <a:ext cx="1624683" cy="0"/>
            </a:xfrm>
            <a:custGeom>
              <a:avLst/>
              <a:gdLst/>
              <a:ahLst/>
              <a:cxnLst/>
              <a:rect l="l" t="t" r="r" b="b"/>
              <a:pathLst>
                <a:path w="4759325">
                  <a:moveTo>
                    <a:pt x="0" y="0"/>
                  </a:moveTo>
                  <a:lnTo>
                    <a:pt x="4759282" y="0"/>
                  </a:lnTo>
                </a:path>
              </a:pathLst>
            </a:custGeom>
            <a:ln w="39265">
              <a:solidFill>
                <a:srgbClr val="91C851"/>
              </a:solidFill>
            </a:ln>
          </p:spPr>
          <p:txBody>
            <a:bodyPr wrap="square" lIns="0" tIns="0" rIns="0" bIns="0" rtlCol="0"/>
            <a:lstStyle/>
            <a:p>
              <a:endParaRPr sz="615" spc="-3"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4173932" y="2033984"/>
              <a:ext cx="53759" cy="53759"/>
            </a:xfrm>
            <a:custGeom>
              <a:avLst/>
              <a:gdLst/>
              <a:ahLst/>
              <a:cxnLst/>
              <a:rect l="l" t="t" r="r" b="b"/>
              <a:pathLst>
                <a:path w="157479" h="157479">
                  <a:moveTo>
                    <a:pt x="78531" y="0"/>
                  </a:moveTo>
                  <a:lnTo>
                    <a:pt x="47964" y="6171"/>
                  </a:lnTo>
                  <a:lnTo>
                    <a:pt x="23002" y="23002"/>
                  </a:lnTo>
                  <a:lnTo>
                    <a:pt x="6171" y="47964"/>
                  </a:lnTo>
                  <a:lnTo>
                    <a:pt x="0" y="78531"/>
                  </a:lnTo>
                  <a:lnTo>
                    <a:pt x="6171" y="109098"/>
                  </a:lnTo>
                  <a:lnTo>
                    <a:pt x="23002" y="134060"/>
                  </a:lnTo>
                  <a:lnTo>
                    <a:pt x="47964" y="150891"/>
                  </a:lnTo>
                  <a:lnTo>
                    <a:pt x="78531" y="157063"/>
                  </a:lnTo>
                  <a:lnTo>
                    <a:pt x="109098" y="150891"/>
                  </a:lnTo>
                  <a:lnTo>
                    <a:pt x="134060" y="134060"/>
                  </a:lnTo>
                  <a:lnTo>
                    <a:pt x="150891" y="109098"/>
                  </a:lnTo>
                  <a:lnTo>
                    <a:pt x="157063" y="78531"/>
                  </a:lnTo>
                  <a:lnTo>
                    <a:pt x="150891" y="47964"/>
                  </a:lnTo>
                  <a:lnTo>
                    <a:pt x="134060" y="23002"/>
                  </a:lnTo>
                  <a:lnTo>
                    <a:pt x="109098" y="6171"/>
                  </a:lnTo>
                  <a:lnTo>
                    <a:pt x="78531" y="0"/>
                  </a:lnTo>
                  <a:close/>
                </a:path>
              </a:pathLst>
            </a:custGeom>
            <a:solidFill>
              <a:srgbClr val="91C851"/>
            </a:solidFill>
          </p:spPr>
          <p:txBody>
            <a:bodyPr wrap="square" lIns="0" tIns="0" rIns="0" bIns="0" rtlCol="0"/>
            <a:lstStyle/>
            <a:p>
              <a:endParaRPr sz="615" spc="-3"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1211714" y="2060792"/>
              <a:ext cx="1624683" cy="0"/>
            </a:xfrm>
            <a:custGeom>
              <a:avLst/>
              <a:gdLst/>
              <a:ahLst/>
              <a:cxnLst/>
              <a:rect l="l" t="t" r="r" b="b"/>
              <a:pathLst>
                <a:path w="4759325">
                  <a:moveTo>
                    <a:pt x="0" y="0"/>
                  </a:moveTo>
                  <a:lnTo>
                    <a:pt x="4759282" y="0"/>
                  </a:lnTo>
                </a:path>
              </a:pathLst>
            </a:custGeom>
            <a:ln w="39265">
              <a:solidFill>
                <a:srgbClr val="004F84"/>
              </a:solidFill>
            </a:ln>
          </p:spPr>
          <p:txBody>
            <a:bodyPr wrap="square" lIns="0" tIns="0" rIns="0" bIns="0" rtlCol="0"/>
            <a:lstStyle/>
            <a:p>
              <a:endParaRPr sz="615" spc="-3"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2809571" y="2033984"/>
              <a:ext cx="53759" cy="53759"/>
            </a:xfrm>
            <a:custGeom>
              <a:avLst/>
              <a:gdLst/>
              <a:ahLst/>
              <a:cxnLst/>
              <a:rect l="l" t="t" r="r" b="b"/>
              <a:pathLst>
                <a:path w="157479" h="157479">
                  <a:moveTo>
                    <a:pt x="78531" y="0"/>
                  </a:moveTo>
                  <a:lnTo>
                    <a:pt x="47964" y="6171"/>
                  </a:lnTo>
                  <a:lnTo>
                    <a:pt x="23002" y="23002"/>
                  </a:lnTo>
                  <a:lnTo>
                    <a:pt x="6171" y="47964"/>
                  </a:lnTo>
                  <a:lnTo>
                    <a:pt x="0" y="78531"/>
                  </a:lnTo>
                  <a:lnTo>
                    <a:pt x="6171" y="109098"/>
                  </a:lnTo>
                  <a:lnTo>
                    <a:pt x="23002" y="134060"/>
                  </a:lnTo>
                  <a:lnTo>
                    <a:pt x="47964" y="150891"/>
                  </a:lnTo>
                  <a:lnTo>
                    <a:pt x="78531" y="157063"/>
                  </a:lnTo>
                  <a:lnTo>
                    <a:pt x="109098" y="150891"/>
                  </a:lnTo>
                  <a:lnTo>
                    <a:pt x="134060" y="134060"/>
                  </a:lnTo>
                  <a:lnTo>
                    <a:pt x="150891" y="109098"/>
                  </a:lnTo>
                  <a:lnTo>
                    <a:pt x="157063" y="78531"/>
                  </a:lnTo>
                  <a:lnTo>
                    <a:pt x="150891" y="47964"/>
                  </a:lnTo>
                  <a:lnTo>
                    <a:pt x="134060" y="23002"/>
                  </a:lnTo>
                  <a:lnTo>
                    <a:pt x="109098" y="6171"/>
                  </a:lnTo>
                  <a:lnTo>
                    <a:pt x="78531" y="0"/>
                  </a:lnTo>
                  <a:close/>
                </a:path>
              </a:pathLst>
            </a:custGeom>
            <a:solidFill>
              <a:srgbClr val="004F84"/>
            </a:solidFill>
          </p:spPr>
          <p:txBody>
            <a:bodyPr wrap="square" lIns="0" tIns="0" rIns="0" bIns="0" rtlCol="0"/>
            <a:lstStyle/>
            <a:p>
              <a:endParaRPr sz="615" spc="-3"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1211714" y="2714527"/>
              <a:ext cx="1845571" cy="499219"/>
            </a:xfrm>
            <a:custGeom>
              <a:avLst/>
              <a:gdLst/>
              <a:ahLst/>
              <a:cxnLst/>
              <a:rect l="l" t="t" r="r" b="b"/>
              <a:pathLst>
                <a:path w="5406390" h="1462404">
                  <a:moveTo>
                    <a:pt x="0" y="1461895"/>
                  </a:moveTo>
                  <a:lnTo>
                    <a:pt x="3750180" y="1461895"/>
                  </a:lnTo>
                  <a:lnTo>
                    <a:pt x="5405794" y="0"/>
                  </a:lnTo>
                </a:path>
              </a:pathLst>
            </a:custGeom>
            <a:ln w="39265">
              <a:solidFill>
                <a:srgbClr val="387BA2"/>
              </a:solidFill>
            </a:ln>
          </p:spPr>
          <p:txBody>
            <a:bodyPr wrap="square" lIns="0" tIns="0" rIns="0" bIns="0" rtlCol="0"/>
            <a:lstStyle/>
            <a:p>
              <a:endParaRPr sz="615" spc="-3"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3030273" y="2687719"/>
              <a:ext cx="53759" cy="53759"/>
            </a:xfrm>
            <a:custGeom>
              <a:avLst/>
              <a:gdLst/>
              <a:ahLst/>
              <a:cxnLst/>
              <a:rect l="l" t="t" r="r" b="b"/>
              <a:pathLst>
                <a:path w="157479" h="157479">
                  <a:moveTo>
                    <a:pt x="78531" y="0"/>
                  </a:moveTo>
                  <a:lnTo>
                    <a:pt x="47964" y="6171"/>
                  </a:lnTo>
                  <a:lnTo>
                    <a:pt x="23002" y="23002"/>
                  </a:lnTo>
                  <a:lnTo>
                    <a:pt x="6171" y="47964"/>
                  </a:lnTo>
                  <a:lnTo>
                    <a:pt x="0" y="78531"/>
                  </a:lnTo>
                  <a:lnTo>
                    <a:pt x="6171" y="109098"/>
                  </a:lnTo>
                  <a:lnTo>
                    <a:pt x="23002" y="134060"/>
                  </a:lnTo>
                  <a:lnTo>
                    <a:pt x="47964" y="150891"/>
                  </a:lnTo>
                  <a:lnTo>
                    <a:pt x="78531" y="157063"/>
                  </a:lnTo>
                  <a:lnTo>
                    <a:pt x="109098" y="150891"/>
                  </a:lnTo>
                  <a:lnTo>
                    <a:pt x="134060" y="134060"/>
                  </a:lnTo>
                  <a:lnTo>
                    <a:pt x="150891" y="109098"/>
                  </a:lnTo>
                  <a:lnTo>
                    <a:pt x="157063" y="78531"/>
                  </a:lnTo>
                  <a:lnTo>
                    <a:pt x="150891" y="47964"/>
                  </a:lnTo>
                  <a:lnTo>
                    <a:pt x="134060" y="23002"/>
                  </a:lnTo>
                  <a:lnTo>
                    <a:pt x="109098" y="6171"/>
                  </a:lnTo>
                  <a:lnTo>
                    <a:pt x="78531" y="0"/>
                  </a:lnTo>
                  <a:close/>
                </a:path>
              </a:pathLst>
            </a:custGeom>
            <a:solidFill>
              <a:srgbClr val="387BA2"/>
            </a:solidFill>
          </p:spPr>
          <p:txBody>
            <a:bodyPr wrap="square" lIns="0" tIns="0" rIns="0" bIns="0" rtlCol="0"/>
            <a:lstStyle/>
            <a:p>
              <a:endParaRPr sz="615" spc="-3"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3977371" y="2714527"/>
              <a:ext cx="1845571" cy="499219"/>
            </a:xfrm>
            <a:custGeom>
              <a:avLst/>
              <a:gdLst/>
              <a:ahLst/>
              <a:cxnLst/>
              <a:rect l="l" t="t" r="r" b="b"/>
              <a:pathLst>
                <a:path w="5406390" h="1462404">
                  <a:moveTo>
                    <a:pt x="5405794" y="1461895"/>
                  </a:moveTo>
                  <a:lnTo>
                    <a:pt x="1655613" y="1461895"/>
                  </a:lnTo>
                  <a:lnTo>
                    <a:pt x="0" y="0"/>
                  </a:lnTo>
                </a:path>
              </a:pathLst>
            </a:custGeom>
            <a:ln w="39265">
              <a:solidFill>
                <a:srgbClr val="52C59E"/>
              </a:solidFill>
            </a:ln>
          </p:spPr>
          <p:txBody>
            <a:bodyPr wrap="square" lIns="0" tIns="0" rIns="0" bIns="0" rtlCol="0"/>
            <a:lstStyle/>
            <a:p>
              <a:endParaRPr sz="615" spc="-3"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3950552" y="2687719"/>
              <a:ext cx="53759" cy="53759"/>
            </a:xfrm>
            <a:custGeom>
              <a:avLst/>
              <a:gdLst/>
              <a:ahLst/>
              <a:cxnLst/>
              <a:rect l="l" t="t" r="r" b="b"/>
              <a:pathLst>
                <a:path w="157479" h="157479">
                  <a:moveTo>
                    <a:pt x="78531" y="0"/>
                  </a:moveTo>
                  <a:lnTo>
                    <a:pt x="47964" y="6171"/>
                  </a:lnTo>
                  <a:lnTo>
                    <a:pt x="23002" y="23002"/>
                  </a:lnTo>
                  <a:lnTo>
                    <a:pt x="6171" y="47964"/>
                  </a:lnTo>
                  <a:lnTo>
                    <a:pt x="0" y="78531"/>
                  </a:lnTo>
                  <a:lnTo>
                    <a:pt x="6171" y="109098"/>
                  </a:lnTo>
                  <a:lnTo>
                    <a:pt x="23002" y="134060"/>
                  </a:lnTo>
                  <a:lnTo>
                    <a:pt x="47964" y="150891"/>
                  </a:lnTo>
                  <a:lnTo>
                    <a:pt x="78531" y="157063"/>
                  </a:lnTo>
                  <a:lnTo>
                    <a:pt x="109098" y="150891"/>
                  </a:lnTo>
                  <a:lnTo>
                    <a:pt x="134060" y="134060"/>
                  </a:lnTo>
                  <a:lnTo>
                    <a:pt x="150891" y="109098"/>
                  </a:lnTo>
                  <a:lnTo>
                    <a:pt x="157063" y="78531"/>
                  </a:lnTo>
                  <a:lnTo>
                    <a:pt x="150891" y="47964"/>
                  </a:lnTo>
                  <a:lnTo>
                    <a:pt x="134060" y="23002"/>
                  </a:lnTo>
                  <a:lnTo>
                    <a:pt x="109098" y="6171"/>
                  </a:lnTo>
                  <a:lnTo>
                    <a:pt x="78531" y="0"/>
                  </a:lnTo>
                  <a:close/>
                </a:path>
              </a:pathLst>
            </a:custGeom>
            <a:solidFill>
              <a:srgbClr val="52C59E"/>
            </a:solidFill>
          </p:spPr>
          <p:txBody>
            <a:bodyPr wrap="square" lIns="0" tIns="0" rIns="0" bIns="0" rtlCol="0"/>
            <a:lstStyle/>
            <a:p>
              <a:endParaRPr sz="615" spc="-3"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27" name="object 27"/>
            <p:cNvSpPr txBox="1"/>
            <p:nvPr/>
          </p:nvSpPr>
          <p:spPr>
            <a:xfrm>
              <a:off x="5064555" y="2433199"/>
              <a:ext cx="1523669" cy="24404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4336" marR="1734" indent="65470" algn="ctr">
                <a:lnSpc>
                  <a:spcPct val="100800"/>
                </a:lnSpc>
              </a:pPr>
              <a:r>
                <a:rPr sz="785" spc="-3" dirty="0" err="1">
                  <a:solidFill>
                    <a:srgbClr val="91C85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Спектрометрия</a:t>
              </a:r>
              <a:r>
                <a:rPr sz="785" spc="-3" dirty="0">
                  <a:solidFill>
                    <a:srgbClr val="91C85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 </a:t>
              </a:r>
              <a:r>
                <a:rPr sz="785" spc="-3" dirty="0" err="1">
                  <a:solidFill>
                    <a:srgbClr val="91C85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изотопного</a:t>
              </a:r>
              <a:r>
                <a:rPr sz="785" spc="-3" dirty="0">
                  <a:solidFill>
                    <a:srgbClr val="91C85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  </a:t>
              </a:r>
              <a:r>
                <a:rPr sz="785" spc="-3" dirty="0" err="1">
                  <a:solidFill>
                    <a:srgbClr val="91C85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состава</a:t>
              </a:r>
              <a:r>
                <a:rPr sz="785" spc="-3" dirty="0">
                  <a:solidFill>
                    <a:srgbClr val="91C85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 </a:t>
              </a:r>
              <a:r>
                <a:rPr sz="785" spc="-3" dirty="0" err="1">
                  <a:solidFill>
                    <a:srgbClr val="91C85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контролируемых</a:t>
              </a:r>
              <a:r>
                <a:rPr sz="785" spc="-3" dirty="0">
                  <a:solidFill>
                    <a:srgbClr val="91C85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 сред</a:t>
              </a:r>
              <a:endParaRPr sz="785" spc="-3" dirty="0"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28" name="object 28"/>
            <p:cNvSpPr txBox="1"/>
            <p:nvPr/>
          </p:nvSpPr>
          <p:spPr>
            <a:xfrm>
              <a:off x="5240430" y="3576483"/>
              <a:ext cx="1503943" cy="24404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23076" marR="1734" indent="-218957">
                <a:lnSpc>
                  <a:spcPct val="100800"/>
                </a:lnSpc>
              </a:pPr>
              <a:r>
                <a:rPr sz="785" spc="-3" dirty="0">
                  <a:solidFill>
                    <a:srgbClr val="52C59E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Радиоактивность проб почвы  и продуктов питания</a:t>
              </a:r>
              <a:endParaRPr sz="785" spc="-3" dirty="0"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29" name="object 29"/>
            <p:cNvSpPr txBox="1"/>
            <p:nvPr/>
          </p:nvSpPr>
          <p:spPr>
            <a:xfrm>
              <a:off x="2333074" y="3577440"/>
              <a:ext cx="2290927" cy="36484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sz="785" spc="-3" dirty="0">
                  <a:solidFill>
                    <a:srgbClr val="17A6B6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Мощность дозы гамма-излучения</a:t>
              </a:r>
              <a:endParaRPr sz="785" spc="-3" dirty="0"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  <a:p>
              <a:pPr marR="1734" algn="ctr">
                <a:lnSpc>
                  <a:spcPct val="100800"/>
                </a:lnSpc>
              </a:pPr>
              <a:r>
                <a:rPr sz="785" spc="-3" dirty="0">
                  <a:solidFill>
                    <a:srgbClr val="17A6B6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на промплощадке, в </a:t>
              </a:r>
              <a:r>
                <a:rPr sz="785" spc="-3" dirty="0" err="1">
                  <a:solidFill>
                    <a:srgbClr val="17A6B6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санитарно-защитной</a:t>
              </a:r>
              <a:r>
                <a:rPr lang="ru-RU" sz="785" spc="-3" dirty="0">
                  <a:solidFill>
                    <a:srgbClr val="17A6B6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/>
              </a:r>
              <a:br>
                <a:rPr lang="ru-RU" sz="785" spc="-3" dirty="0">
                  <a:solidFill>
                    <a:srgbClr val="17A6B6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</a:br>
              <a:r>
                <a:rPr sz="785" spc="-3" dirty="0">
                  <a:solidFill>
                    <a:srgbClr val="17A6B6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и наблюдаемой зонах, химический контроль</a:t>
              </a:r>
              <a:endParaRPr sz="785" spc="-3" dirty="0"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30" name="object 30"/>
            <p:cNvSpPr txBox="1"/>
            <p:nvPr/>
          </p:nvSpPr>
          <p:spPr>
            <a:xfrm>
              <a:off x="509085" y="2433199"/>
              <a:ext cx="1406614" cy="24404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38155" marR="1734" indent="-34036" algn="ctr">
                <a:lnSpc>
                  <a:spcPct val="100800"/>
                </a:lnSpc>
              </a:pPr>
              <a:r>
                <a:rPr sz="785" spc="-3" dirty="0">
                  <a:solidFill>
                    <a:srgbClr val="004F84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Объемная активность воды  в водозаборах и водоемах</a:t>
              </a:r>
              <a:endParaRPr sz="785" spc="-3" dirty="0"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31" name="object 31"/>
            <p:cNvSpPr txBox="1"/>
            <p:nvPr/>
          </p:nvSpPr>
          <p:spPr>
            <a:xfrm>
              <a:off x="278104" y="3576483"/>
              <a:ext cx="1820859" cy="36484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R="1734" algn="ctr">
                <a:lnSpc>
                  <a:spcPct val="100800"/>
                </a:lnSpc>
              </a:pPr>
              <a:r>
                <a:rPr sz="785" spc="-3" dirty="0">
                  <a:solidFill>
                    <a:srgbClr val="387BA2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Объемная </a:t>
              </a:r>
              <a:r>
                <a:rPr sz="785" spc="-3" dirty="0" err="1">
                  <a:solidFill>
                    <a:srgbClr val="387BA2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активность</a:t>
              </a:r>
              <a:r>
                <a:rPr sz="785" spc="-3" dirty="0">
                  <a:solidFill>
                    <a:srgbClr val="387BA2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 </a:t>
              </a:r>
              <a:r>
                <a:rPr sz="785" spc="-3" dirty="0" err="1">
                  <a:solidFill>
                    <a:srgbClr val="387BA2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аэрозолей</a:t>
              </a:r>
              <a:r>
                <a:rPr lang="ru-RU" sz="785" spc="-3" dirty="0">
                  <a:solidFill>
                    <a:srgbClr val="387BA2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/>
              </a:r>
              <a:br>
                <a:rPr lang="ru-RU" sz="785" spc="-3" dirty="0">
                  <a:solidFill>
                    <a:srgbClr val="387BA2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</a:br>
              <a:r>
                <a:rPr sz="785" spc="-3" dirty="0">
                  <a:solidFill>
                    <a:srgbClr val="387BA2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и  йода-131 в санитарно-защитной</a:t>
              </a:r>
              <a:endParaRPr sz="785" spc="-3" dirty="0"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  <a:p>
              <a:pPr marR="434" algn="ctr">
                <a:spcBef>
                  <a:spcPts val="7"/>
                </a:spcBef>
              </a:pPr>
              <a:r>
                <a:rPr sz="785" spc="-3" dirty="0">
                  <a:solidFill>
                    <a:srgbClr val="387BA2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и наблюдаемой зонах</a:t>
              </a:r>
              <a:endParaRPr sz="785" spc="-3" dirty="0"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5540582" y="1775955"/>
              <a:ext cx="569675" cy="5696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615" spc="-3"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919431" y="1775955"/>
              <a:ext cx="569885" cy="569885"/>
            </a:xfrm>
            <a:custGeom>
              <a:avLst/>
              <a:gdLst/>
              <a:ahLst/>
              <a:cxnLst/>
              <a:rect l="l" t="t" r="r" b="b"/>
              <a:pathLst>
                <a:path w="1669414" h="1669415">
                  <a:moveTo>
                    <a:pt x="834398" y="0"/>
                  </a:moveTo>
                  <a:lnTo>
                    <a:pt x="787050" y="1320"/>
                  </a:lnTo>
                  <a:lnTo>
                    <a:pt x="740394" y="5236"/>
                  </a:lnTo>
                  <a:lnTo>
                    <a:pt x="694502" y="11676"/>
                  </a:lnTo>
                  <a:lnTo>
                    <a:pt x="649444" y="20570"/>
                  </a:lnTo>
                  <a:lnTo>
                    <a:pt x="605289" y="31847"/>
                  </a:lnTo>
                  <a:lnTo>
                    <a:pt x="562110" y="45438"/>
                  </a:lnTo>
                  <a:lnTo>
                    <a:pt x="519975" y="61271"/>
                  </a:lnTo>
                  <a:lnTo>
                    <a:pt x="478957" y="79276"/>
                  </a:lnTo>
                  <a:lnTo>
                    <a:pt x="439124" y="99382"/>
                  </a:lnTo>
                  <a:lnTo>
                    <a:pt x="400547" y="121521"/>
                  </a:lnTo>
                  <a:lnTo>
                    <a:pt x="363298" y="145619"/>
                  </a:lnTo>
                  <a:lnTo>
                    <a:pt x="327445" y="171609"/>
                  </a:lnTo>
                  <a:lnTo>
                    <a:pt x="293061" y="199418"/>
                  </a:lnTo>
                  <a:lnTo>
                    <a:pt x="260214" y="228977"/>
                  </a:lnTo>
                  <a:lnTo>
                    <a:pt x="228977" y="260214"/>
                  </a:lnTo>
                  <a:lnTo>
                    <a:pt x="199418" y="293061"/>
                  </a:lnTo>
                  <a:lnTo>
                    <a:pt x="171609" y="327445"/>
                  </a:lnTo>
                  <a:lnTo>
                    <a:pt x="145619" y="363298"/>
                  </a:lnTo>
                  <a:lnTo>
                    <a:pt x="121521" y="400547"/>
                  </a:lnTo>
                  <a:lnTo>
                    <a:pt x="99382" y="439124"/>
                  </a:lnTo>
                  <a:lnTo>
                    <a:pt x="79276" y="478957"/>
                  </a:lnTo>
                  <a:lnTo>
                    <a:pt x="61271" y="519975"/>
                  </a:lnTo>
                  <a:lnTo>
                    <a:pt x="45438" y="562110"/>
                  </a:lnTo>
                  <a:lnTo>
                    <a:pt x="31847" y="605289"/>
                  </a:lnTo>
                  <a:lnTo>
                    <a:pt x="20570" y="649444"/>
                  </a:lnTo>
                  <a:lnTo>
                    <a:pt x="11676" y="694502"/>
                  </a:lnTo>
                  <a:lnTo>
                    <a:pt x="5236" y="740394"/>
                  </a:lnTo>
                  <a:lnTo>
                    <a:pt x="1320" y="787050"/>
                  </a:lnTo>
                  <a:lnTo>
                    <a:pt x="0" y="834398"/>
                  </a:lnTo>
                  <a:lnTo>
                    <a:pt x="1320" y="881747"/>
                  </a:lnTo>
                  <a:lnTo>
                    <a:pt x="5236" y="928402"/>
                  </a:lnTo>
                  <a:lnTo>
                    <a:pt x="11676" y="974294"/>
                  </a:lnTo>
                  <a:lnTo>
                    <a:pt x="20570" y="1019353"/>
                  </a:lnTo>
                  <a:lnTo>
                    <a:pt x="31847" y="1063507"/>
                  </a:lnTo>
                  <a:lnTo>
                    <a:pt x="45438" y="1106686"/>
                  </a:lnTo>
                  <a:lnTo>
                    <a:pt x="61271" y="1148821"/>
                  </a:lnTo>
                  <a:lnTo>
                    <a:pt x="79276" y="1189840"/>
                  </a:lnTo>
                  <a:lnTo>
                    <a:pt x="99382" y="1229673"/>
                  </a:lnTo>
                  <a:lnTo>
                    <a:pt x="121521" y="1268249"/>
                  </a:lnTo>
                  <a:lnTo>
                    <a:pt x="145619" y="1305499"/>
                  </a:lnTo>
                  <a:lnTo>
                    <a:pt x="171609" y="1341351"/>
                  </a:lnTo>
                  <a:lnTo>
                    <a:pt x="199418" y="1375736"/>
                  </a:lnTo>
                  <a:lnTo>
                    <a:pt x="228977" y="1408582"/>
                  </a:lnTo>
                  <a:lnTo>
                    <a:pt x="260214" y="1439820"/>
                  </a:lnTo>
                  <a:lnTo>
                    <a:pt x="293061" y="1469379"/>
                  </a:lnTo>
                  <a:lnTo>
                    <a:pt x="327445" y="1497188"/>
                  </a:lnTo>
                  <a:lnTo>
                    <a:pt x="363298" y="1523177"/>
                  </a:lnTo>
                  <a:lnTo>
                    <a:pt x="400547" y="1547276"/>
                  </a:lnTo>
                  <a:lnTo>
                    <a:pt x="439124" y="1569414"/>
                  </a:lnTo>
                  <a:lnTo>
                    <a:pt x="478957" y="1589521"/>
                  </a:lnTo>
                  <a:lnTo>
                    <a:pt x="519975" y="1607526"/>
                  </a:lnTo>
                  <a:lnTo>
                    <a:pt x="562110" y="1623359"/>
                  </a:lnTo>
                  <a:lnTo>
                    <a:pt x="605289" y="1636949"/>
                  </a:lnTo>
                  <a:lnTo>
                    <a:pt x="649444" y="1648226"/>
                  </a:lnTo>
                  <a:lnTo>
                    <a:pt x="694502" y="1657120"/>
                  </a:lnTo>
                  <a:lnTo>
                    <a:pt x="740394" y="1663560"/>
                  </a:lnTo>
                  <a:lnTo>
                    <a:pt x="787050" y="1667476"/>
                  </a:lnTo>
                  <a:lnTo>
                    <a:pt x="834398" y="1668797"/>
                  </a:lnTo>
                  <a:lnTo>
                    <a:pt x="881747" y="1667476"/>
                  </a:lnTo>
                  <a:lnTo>
                    <a:pt x="928402" y="1663560"/>
                  </a:lnTo>
                  <a:lnTo>
                    <a:pt x="974294" y="1657120"/>
                  </a:lnTo>
                  <a:lnTo>
                    <a:pt x="1019353" y="1648226"/>
                  </a:lnTo>
                  <a:lnTo>
                    <a:pt x="1063507" y="1636949"/>
                  </a:lnTo>
                  <a:lnTo>
                    <a:pt x="1106686" y="1623359"/>
                  </a:lnTo>
                  <a:lnTo>
                    <a:pt x="1148821" y="1607526"/>
                  </a:lnTo>
                  <a:lnTo>
                    <a:pt x="1189840" y="1589521"/>
                  </a:lnTo>
                  <a:lnTo>
                    <a:pt x="1229673" y="1569414"/>
                  </a:lnTo>
                  <a:lnTo>
                    <a:pt x="1268249" y="1547276"/>
                  </a:lnTo>
                  <a:lnTo>
                    <a:pt x="1305499" y="1523177"/>
                  </a:lnTo>
                  <a:lnTo>
                    <a:pt x="1341351" y="1497188"/>
                  </a:lnTo>
                  <a:lnTo>
                    <a:pt x="1375736" y="1469379"/>
                  </a:lnTo>
                  <a:lnTo>
                    <a:pt x="1408582" y="1439820"/>
                  </a:lnTo>
                  <a:lnTo>
                    <a:pt x="1439820" y="1408582"/>
                  </a:lnTo>
                  <a:lnTo>
                    <a:pt x="1469379" y="1375736"/>
                  </a:lnTo>
                  <a:lnTo>
                    <a:pt x="1497188" y="1341351"/>
                  </a:lnTo>
                  <a:lnTo>
                    <a:pt x="1523177" y="1305499"/>
                  </a:lnTo>
                  <a:lnTo>
                    <a:pt x="1547276" y="1268249"/>
                  </a:lnTo>
                  <a:lnTo>
                    <a:pt x="1569414" y="1229673"/>
                  </a:lnTo>
                  <a:lnTo>
                    <a:pt x="1589521" y="1189840"/>
                  </a:lnTo>
                  <a:lnTo>
                    <a:pt x="1607526" y="1148821"/>
                  </a:lnTo>
                  <a:lnTo>
                    <a:pt x="1623359" y="1106686"/>
                  </a:lnTo>
                  <a:lnTo>
                    <a:pt x="1636949" y="1063507"/>
                  </a:lnTo>
                  <a:lnTo>
                    <a:pt x="1648226" y="1019353"/>
                  </a:lnTo>
                  <a:lnTo>
                    <a:pt x="1657120" y="974294"/>
                  </a:lnTo>
                  <a:lnTo>
                    <a:pt x="1663560" y="928402"/>
                  </a:lnTo>
                  <a:lnTo>
                    <a:pt x="1667476" y="881747"/>
                  </a:lnTo>
                  <a:lnTo>
                    <a:pt x="1668797" y="834398"/>
                  </a:lnTo>
                  <a:lnTo>
                    <a:pt x="1667476" y="787050"/>
                  </a:lnTo>
                  <a:lnTo>
                    <a:pt x="1663560" y="740394"/>
                  </a:lnTo>
                  <a:lnTo>
                    <a:pt x="1657120" y="694502"/>
                  </a:lnTo>
                  <a:lnTo>
                    <a:pt x="1648226" y="649444"/>
                  </a:lnTo>
                  <a:lnTo>
                    <a:pt x="1636949" y="605289"/>
                  </a:lnTo>
                  <a:lnTo>
                    <a:pt x="1623359" y="562110"/>
                  </a:lnTo>
                  <a:lnTo>
                    <a:pt x="1607526" y="519975"/>
                  </a:lnTo>
                  <a:lnTo>
                    <a:pt x="1589521" y="478957"/>
                  </a:lnTo>
                  <a:lnTo>
                    <a:pt x="1569414" y="439124"/>
                  </a:lnTo>
                  <a:lnTo>
                    <a:pt x="1547276" y="400547"/>
                  </a:lnTo>
                  <a:lnTo>
                    <a:pt x="1523177" y="363298"/>
                  </a:lnTo>
                  <a:lnTo>
                    <a:pt x="1497188" y="327445"/>
                  </a:lnTo>
                  <a:lnTo>
                    <a:pt x="1469379" y="293061"/>
                  </a:lnTo>
                  <a:lnTo>
                    <a:pt x="1439820" y="260214"/>
                  </a:lnTo>
                  <a:lnTo>
                    <a:pt x="1408582" y="228977"/>
                  </a:lnTo>
                  <a:lnTo>
                    <a:pt x="1375736" y="199418"/>
                  </a:lnTo>
                  <a:lnTo>
                    <a:pt x="1341351" y="171609"/>
                  </a:lnTo>
                  <a:lnTo>
                    <a:pt x="1305499" y="145619"/>
                  </a:lnTo>
                  <a:lnTo>
                    <a:pt x="1268249" y="121521"/>
                  </a:lnTo>
                  <a:lnTo>
                    <a:pt x="1229673" y="99382"/>
                  </a:lnTo>
                  <a:lnTo>
                    <a:pt x="1189840" y="79276"/>
                  </a:lnTo>
                  <a:lnTo>
                    <a:pt x="1148821" y="61271"/>
                  </a:lnTo>
                  <a:lnTo>
                    <a:pt x="1106686" y="45438"/>
                  </a:lnTo>
                  <a:lnTo>
                    <a:pt x="1063507" y="31847"/>
                  </a:lnTo>
                  <a:lnTo>
                    <a:pt x="1019353" y="20570"/>
                  </a:lnTo>
                  <a:lnTo>
                    <a:pt x="974294" y="11676"/>
                  </a:lnTo>
                  <a:lnTo>
                    <a:pt x="928402" y="5236"/>
                  </a:lnTo>
                  <a:lnTo>
                    <a:pt x="881747" y="1320"/>
                  </a:lnTo>
                  <a:lnTo>
                    <a:pt x="834398" y="0"/>
                  </a:lnTo>
                  <a:close/>
                </a:path>
              </a:pathLst>
            </a:custGeom>
            <a:solidFill>
              <a:srgbClr val="004F84"/>
            </a:solidFill>
          </p:spPr>
          <p:txBody>
            <a:bodyPr wrap="square" lIns="0" tIns="0" rIns="0" bIns="0" rtlCol="0"/>
            <a:lstStyle/>
            <a:p>
              <a:endParaRPr sz="615" spc="-3"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1038191" y="2018080"/>
              <a:ext cx="74569" cy="0"/>
            </a:xfrm>
            <a:custGeom>
              <a:avLst/>
              <a:gdLst/>
              <a:ahLst/>
              <a:cxnLst/>
              <a:rect l="l" t="t" r="r" b="b"/>
              <a:pathLst>
                <a:path w="218439">
                  <a:moveTo>
                    <a:pt x="0" y="0"/>
                  </a:moveTo>
                  <a:lnTo>
                    <a:pt x="218033" y="0"/>
                  </a:lnTo>
                </a:path>
              </a:pathLst>
            </a:custGeom>
            <a:ln w="3579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615" spc="-3"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1022639" y="1938096"/>
              <a:ext cx="104483" cy="0"/>
            </a:xfrm>
            <a:custGeom>
              <a:avLst/>
              <a:gdLst/>
              <a:ahLst/>
              <a:cxnLst/>
              <a:rect l="l" t="t" r="r" b="b"/>
              <a:pathLst>
                <a:path w="306069">
                  <a:moveTo>
                    <a:pt x="0" y="0"/>
                  </a:moveTo>
                  <a:lnTo>
                    <a:pt x="305890" y="0"/>
                  </a:lnTo>
                </a:path>
              </a:pathLst>
            </a:custGeom>
            <a:ln w="358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615" spc="-3"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1024425" y="1936415"/>
              <a:ext cx="101881" cy="273346"/>
            </a:xfrm>
            <a:custGeom>
              <a:avLst/>
              <a:gdLst/>
              <a:ahLst/>
              <a:cxnLst/>
              <a:rect l="l" t="t" r="r" b="b"/>
              <a:pathLst>
                <a:path w="298450" h="800734">
                  <a:moveTo>
                    <a:pt x="27221" y="0"/>
                  </a:moveTo>
                  <a:lnTo>
                    <a:pt x="0" y="23235"/>
                  </a:lnTo>
                  <a:lnTo>
                    <a:pt x="41955" y="72386"/>
                  </a:lnTo>
                  <a:lnTo>
                    <a:pt x="41955" y="699275"/>
                  </a:lnTo>
                  <a:lnTo>
                    <a:pt x="49671" y="739062"/>
                  </a:lnTo>
                  <a:lnTo>
                    <a:pt x="70839" y="771217"/>
                  </a:lnTo>
                  <a:lnTo>
                    <a:pt x="102489" y="792722"/>
                  </a:lnTo>
                  <a:lnTo>
                    <a:pt x="141651" y="800561"/>
                  </a:lnTo>
                  <a:lnTo>
                    <a:pt x="157269" y="800561"/>
                  </a:lnTo>
                  <a:lnTo>
                    <a:pt x="197214" y="792588"/>
                  </a:lnTo>
                  <a:lnTo>
                    <a:pt x="229869" y="770860"/>
                  </a:lnTo>
                  <a:lnTo>
                    <a:pt x="234036" y="764770"/>
                  </a:lnTo>
                  <a:lnTo>
                    <a:pt x="141651" y="764770"/>
                  </a:lnTo>
                  <a:lnTo>
                    <a:pt x="116551" y="759701"/>
                  </a:lnTo>
                  <a:lnTo>
                    <a:pt x="96267" y="745794"/>
                  </a:lnTo>
                  <a:lnTo>
                    <a:pt x="82701" y="725001"/>
                  </a:lnTo>
                  <a:lnTo>
                    <a:pt x="77756" y="699275"/>
                  </a:lnTo>
                  <a:lnTo>
                    <a:pt x="77756" y="59193"/>
                  </a:lnTo>
                  <a:lnTo>
                    <a:pt x="27221" y="0"/>
                  </a:lnTo>
                  <a:close/>
                </a:path>
                <a:path w="298450" h="800734">
                  <a:moveTo>
                    <a:pt x="270060" y="2994"/>
                  </a:moveTo>
                  <a:lnTo>
                    <a:pt x="224188" y="59438"/>
                  </a:lnTo>
                  <a:lnTo>
                    <a:pt x="224188" y="699275"/>
                  </a:lnTo>
                  <a:lnTo>
                    <a:pt x="218832" y="724483"/>
                  </a:lnTo>
                  <a:lnTo>
                    <a:pt x="204330" y="745333"/>
                  </a:lnTo>
                  <a:lnTo>
                    <a:pt x="183027" y="759528"/>
                  </a:lnTo>
                  <a:lnTo>
                    <a:pt x="157269" y="764770"/>
                  </a:lnTo>
                  <a:lnTo>
                    <a:pt x="234036" y="764770"/>
                  </a:lnTo>
                  <a:lnTo>
                    <a:pt x="251904" y="738661"/>
                  </a:lnTo>
                  <a:lnTo>
                    <a:pt x="259988" y="699275"/>
                  </a:lnTo>
                  <a:lnTo>
                    <a:pt x="259988" y="72141"/>
                  </a:lnTo>
                  <a:lnTo>
                    <a:pt x="297831" y="25571"/>
                  </a:lnTo>
                  <a:lnTo>
                    <a:pt x="270060" y="29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615" spc="-3"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1069091" y="2034742"/>
              <a:ext cx="20810" cy="151521"/>
            </a:xfrm>
            <a:custGeom>
              <a:avLst/>
              <a:gdLst/>
              <a:ahLst/>
              <a:cxnLst/>
              <a:rect l="l" t="t" r="r" b="b"/>
              <a:pathLst>
                <a:path w="60960" h="443865">
                  <a:moveTo>
                    <a:pt x="60803" y="0"/>
                  </a:moveTo>
                  <a:lnTo>
                    <a:pt x="25002" y="0"/>
                  </a:lnTo>
                  <a:lnTo>
                    <a:pt x="25002" y="397262"/>
                  </a:lnTo>
                  <a:lnTo>
                    <a:pt x="24806" y="407687"/>
                  </a:lnTo>
                  <a:lnTo>
                    <a:pt x="0" y="407687"/>
                  </a:lnTo>
                  <a:lnTo>
                    <a:pt x="0" y="443477"/>
                  </a:lnTo>
                  <a:lnTo>
                    <a:pt x="17895" y="443477"/>
                  </a:lnTo>
                  <a:lnTo>
                    <a:pt x="37876" y="438752"/>
                  </a:lnTo>
                  <a:lnTo>
                    <a:pt x="51151" y="426926"/>
                  </a:lnTo>
                  <a:lnTo>
                    <a:pt x="58524" y="411527"/>
                  </a:lnTo>
                  <a:lnTo>
                    <a:pt x="60803" y="396084"/>
                  </a:lnTo>
                  <a:lnTo>
                    <a:pt x="608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615" spc="-3"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1042635" y="1958093"/>
              <a:ext cx="42270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0" y="0"/>
                  </a:moveTo>
                  <a:lnTo>
                    <a:pt x="123657" y="0"/>
                  </a:lnTo>
                </a:path>
              </a:pathLst>
            </a:custGeom>
            <a:ln w="3579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615" spc="-3"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1167051" y="2018080"/>
              <a:ext cx="73485" cy="0"/>
            </a:xfrm>
            <a:custGeom>
              <a:avLst/>
              <a:gdLst/>
              <a:ahLst/>
              <a:cxnLst/>
              <a:rect l="l" t="t" r="r" b="b"/>
              <a:pathLst>
                <a:path w="215264">
                  <a:moveTo>
                    <a:pt x="0" y="0"/>
                  </a:moveTo>
                  <a:lnTo>
                    <a:pt x="214774" y="0"/>
                  </a:lnTo>
                </a:path>
              </a:pathLst>
            </a:custGeom>
            <a:ln w="3579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615" spc="-3"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1151499" y="1938096"/>
              <a:ext cx="104483" cy="0"/>
            </a:xfrm>
            <a:custGeom>
              <a:avLst/>
              <a:gdLst/>
              <a:ahLst/>
              <a:cxnLst/>
              <a:rect l="l" t="t" r="r" b="b"/>
              <a:pathLst>
                <a:path w="306070">
                  <a:moveTo>
                    <a:pt x="0" y="0"/>
                  </a:moveTo>
                  <a:lnTo>
                    <a:pt x="305890" y="0"/>
                  </a:lnTo>
                </a:path>
              </a:pathLst>
            </a:custGeom>
            <a:ln w="358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615" spc="-3"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1152582" y="1936425"/>
              <a:ext cx="101665" cy="273346"/>
            </a:xfrm>
            <a:custGeom>
              <a:avLst/>
              <a:gdLst/>
              <a:ahLst/>
              <a:cxnLst/>
              <a:rect l="l" t="t" r="r" b="b"/>
              <a:pathLst>
                <a:path w="297814" h="800734">
                  <a:moveTo>
                    <a:pt x="27613" y="0"/>
                  </a:moveTo>
                  <a:lnTo>
                    <a:pt x="0" y="22783"/>
                  </a:lnTo>
                  <a:lnTo>
                    <a:pt x="40757" y="72190"/>
                  </a:lnTo>
                  <a:lnTo>
                    <a:pt x="40757" y="699245"/>
                  </a:lnTo>
                  <a:lnTo>
                    <a:pt x="48789" y="738631"/>
                  </a:lnTo>
                  <a:lnTo>
                    <a:pt x="70676" y="770830"/>
                  </a:lnTo>
                  <a:lnTo>
                    <a:pt x="103109" y="792559"/>
                  </a:lnTo>
                  <a:lnTo>
                    <a:pt x="142780" y="800531"/>
                  </a:lnTo>
                  <a:lnTo>
                    <a:pt x="158398" y="800531"/>
                  </a:lnTo>
                  <a:lnTo>
                    <a:pt x="197437" y="792559"/>
                  </a:lnTo>
                  <a:lnTo>
                    <a:pt x="229352" y="770830"/>
                  </a:lnTo>
                  <a:lnTo>
                    <a:pt x="233426" y="764741"/>
                  </a:lnTo>
                  <a:lnTo>
                    <a:pt x="142780" y="764741"/>
                  </a:lnTo>
                  <a:lnTo>
                    <a:pt x="117027" y="759586"/>
                  </a:lnTo>
                  <a:lnTo>
                    <a:pt x="95975" y="745536"/>
                  </a:lnTo>
                  <a:lnTo>
                    <a:pt x="81770" y="724715"/>
                  </a:lnTo>
                  <a:lnTo>
                    <a:pt x="76558" y="699245"/>
                  </a:lnTo>
                  <a:lnTo>
                    <a:pt x="76542" y="59311"/>
                  </a:lnTo>
                  <a:lnTo>
                    <a:pt x="27613" y="0"/>
                  </a:lnTo>
                  <a:close/>
                </a:path>
                <a:path w="297814" h="800734">
                  <a:moveTo>
                    <a:pt x="269677" y="2944"/>
                  </a:moveTo>
                  <a:lnTo>
                    <a:pt x="223000" y="59311"/>
                  </a:lnTo>
                  <a:lnTo>
                    <a:pt x="223000" y="699245"/>
                  </a:lnTo>
                  <a:lnTo>
                    <a:pt x="218000" y="724972"/>
                  </a:lnTo>
                  <a:lnTo>
                    <a:pt x="204282" y="745764"/>
                  </a:lnTo>
                  <a:lnTo>
                    <a:pt x="183773" y="759671"/>
                  </a:lnTo>
                  <a:lnTo>
                    <a:pt x="158398" y="764741"/>
                  </a:lnTo>
                  <a:lnTo>
                    <a:pt x="233426" y="764741"/>
                  </a:lnTo>
                  <a:lnTo>
                    <a:pt x="250889" y="738631"/>
                  </a:lnTo>
                  <a:lnTo>
                    <a:pt x="258791" y="699245"/>
                  </a:lnTo>
                  <a:lnTo>
                    <a:pt x="258807" y="72190"/>
                  </a:lnTo>
                  <a:lnTo>
                    <a:pt x="297242" y="25778"/>
                  </a:lnTo>
                  <a:lnTo>
                    <a:pt x="269677" y="29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615" spc="-3"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1196842" y="2034742"/>
              <a:ext cx="20810" cy="151521"/>
            </a:xfrm>
            <a:custGeom>
              <a:avLst/>
              <a:gdLst/>
              <a:ahLst/>
              <a:cxnLst/>
              <a:rect l="l" t="t" r="r" b="b"/>
              <a:pathLst>
                <a:path w="60960" h="443865">
                  <a:moveTo>
                    <a:pt x="60803" y="0"/>
                  </a:moveTo>
                  <a:lnTo>
                    <a:pt x="25002" y="0"/>
                  </a:lnTo>
                  <a:lnTo>
                    <a:pt x="24923" y="399441"/>
                  </a:lnTo>
                  <a:lnTo>
                    <a:pt x="24069" y="407687"/>
                  </a:lnTo>
                  <a:lnTo>
                    <a:pt x="0" y="407687"/>
                  </a:lnTo>
                  <a:lnTo>
                    <a:pt x="0" y="443477"/>
                  </a:lnTo>
                  <a:lnTo>
                    <a:pt x="17895" y="443477"/>
                  </a:lnTo>
                  <a:lnTo>
                    <a:pt x="37875" y="438752"/>
                  </a:lnTo>
                  <a:lnTo>
                    <a:pt x="51147" y="426926"/>
                  </a:lnTo>
                  <a:lnTo>
                    <a:pt x="58520" y="411527"/>
                  </a:lnTo>
                  <a:lnTo>
                    <a:pt x="60803" y="396084"/>
                  </a:lnTo>
                  <a:lnTo>
                    <a:pt x="608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615" spc="-3"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1171495" y="1958093"/>
              <a:ext cx="42270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0" y="0"/>
                  </a:moveTo>
                  <a:lnTo>
                    <a:pt x="123657" y="0"/>
                  </a:lnTo>
                </a:path>
              </a:pathLst>
            </a:custGeom>
            <a:ln w="3579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615" spc="-3"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1297024" y="2018080"/>
              <a:ext cx="73485" cy="0"/>
            </a:xfrm>
            <a:custGeom>
              <a:avLst/>
              <a:gdLst/>
              <a:ahLst/>
              <a:cxnLst/>
              <a:rect l="l" t="t" r="r" b="b"/>
              <a:pathLst>
                <a:path w="215264">
                  <a:moveTo>
                    <a:pt x="0" y="0"/>
                  </a:moveTo>
                  <a:lnTo>
                    <a:pt x="214774" y="0"/>
                  </a:lnTo>
                </a:path>
              </a:pathLst>
            </a:custGeom>
            <a:ln w="3579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615" spc="-3"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1280364" y="1938096"/>
              <a:ext cx="105566" cy="0"/>
            </a:xfrm>
            <a:custGeom>
              <a:avLst/>
              <a:gdLst/>
              <a:ahLst/>
              <a:cxnLst/>
              <a:rect l="l" t="t" r="r" b="b"/>
              <a:pathLst>
                <a:path w="309245">
                  <a:moveTo>
                    <a:pt x="0" y="0"/>
                  </a:moveTo>
                  <a:lnTo>
                    <a:pt x="309139" y="0"/>
                  </a:lnTo>
                </a:path>
              </a:pathLst>
            </a:custGeom>
            <a:ln w="358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615" spc="-3"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1282337" y="1936419"/>
              <a:ext cx="101665" cy="273346"/>
            </a:xfrm>
            <a:custGeom>
              <a:avLst/>
              <a:gdLst/>
              <a:ahLst/>
              <a:cxnLst/>
              <a:rect l="l" t="t" r="r" b="b"/>
              <a:pathLst>
                <a:path w="297814" h="800734">
                  <a:moveTo>
                    <a:pt x="27397" y="0"/>
                  </a:moveTo>
                  <a:lnTo>
                    <a:pt x="0" y="23029"/>
                  </a:lnTo>
                  <a:lnTo>
                    <a:pt x="41395" y="72298"/>
                  </a:lnTo>
                  <a:lnTo>
                    <a:pt x="41395" y="699265"/>
                  </a:lnTo>
                  <a:lnTo>
                    <a:pt x="49328" y="738651"/>
                  </a:lnTo>
                  <a:lnTo>
                    <a:pt x="70948" y="770850"/>
                  </a:lnTo>
                  <a:lnTo>
                    <a:pt x="102985" y="792578"/>
                  </a:lnTo>
                  <a:lnTo>
                    <a:pt x="142171" y="800551"/>
                  </a:lnTo>
                  <a:lnTo>
                    <a:pt x="157789" y="800551"/>
                  </a:lnTo>
                  <a:lnTo>
                    <a:pt x="197313" y="792578"/>
                  </a:lnTo>
                  <a:lnTo>
                    <a:pt x="229625" y="770850"/>
                  </a:lnTo>
                  <a:lnTo>
                    <a:pt x="233749" y="764760"/>
                  </a:lnTo>
                  <a:lnTo>
                    <a:pt x="142171" y="764760"/>
                  </a:lnTo>
                  <a:lnTo>
                    <a:pt x="116903" y="759605"/>
                  </a:lnTo>
                  <a:lnTo>
                    <a:pt x="96247" y="745556"/>
                  </a:lnTo>
                  <a:lnTo>
                    <a:pt x="82310" y="724734"/>
                  </a:lnTo>
                  <a:lnTo>
                    <a:pt x="77196" y="699265"/>
                  </a:lnTo>
                  <a:lnTo>
                    <a:pt x="77196" y="59261"/>
                  </a:lnTo>
                  <a:lnTo>
                    <a:pt x="27397" y="0"/>
                  </a:lnTo>
                  <a:close/>
                </a:path>
                <a:path w="297814" h="800734">
                  <a:moveTo>
                    <a:pt x="269883" y="2974"/>
                  </a:moveTo>
                  <a:lnTo>
                    <a:pt x="223725" y="59261"/>
                  </a:lnTo>
                  <a:lnTo>
                    <a:pt x="223628" y="699265"/>
                  </a:lnTo>
                  <a:lnTo>
                    <a:pt x="218446" y="724734"/>
                  </a:lnTo>
                  <a:lnTo>
                    <a:pt x="204322" y="745556"/>
                  </a:lnTo>
                  <a:lnTo>
                    <a:pt x="183391" y="759605"/>
                  </a:lnTo>
                  <a:lnTo>
                    <a:pt x="157789" y="764760"/>
                  </a:lnTo>
                  <a:lnTo>
                    <a:pt x="233749" y="764760"/>
                  </a:lnTo>
                  <a:lnTo>
                    <a:pt x="251429" y="738651"/>
                  </a:lnTo>
                  <a:lnTo>
                    <a:pt x="259429" y="699265"/>
                  </a:lnTo>
                  <a:lnTo>
                    <a:pt x="259429" y="72180"/>
                  </a:lnTo>
                  <a:lnTo>
                    <a:pt x="297556" y="25670"/>
                  </a:lnTo>
                  <a:lnTo>
                    <a:pt x="269883" y="29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615" spc="-3"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1326812" y="2034742"/>
              <a:ext cx="20810" cy="151521"/>
            </a:xfrm>
            <a:custGeom>
              <a:avLst/>
              <a:gdLst/>
              <a:ahLst/>
              <a:cxnLst/>
              <a:rect l="l" t="t" r="r" b="b"/>
              <a:pathLst>
                <a:path w="60960" h="443865">
                  <a:moveTo>
                    <a:pt x="60803" y="0"/>
                  </a:moveTo>
                  <a:lnTo>
                    <a:pt x="25002" y="0"/>
                  </a:lnTo>
                  <a:lnTo>
                    <a:pt x="25002" y="397262"/>
                  </a:lnTo>
                  <a:lnTo>
                    <a:pt x="24806" y="407687"/>
                  </a:lnTo>
                  <a:lnTo>
                    <a:pt x="0" y="407687"/>
                  </a:lnTo>
                  <a:lnTo>
                    <a:pt x="0" y="443477"/>
                  </a:lnTo>
                  <a:lnTo>
                    <a:pt x="17895" y="443477"/>
                  </a:lnTo>
                  <a:lnTo>
                    <a:pt x="37880" y="438752"/>
                  </a:lnTo>
                  <a:lnTo>
                    <a:pt x="51154" y="426926"/>
                  </a:lnTo>
                  <a:lnTo>
                    <a:pt x="58525" y="411527"/>
                  </a:lnTo>
                  <a:lnTo>
                    <a:pt x="60803" y="396084"/>
                  </a:lnTo>
                  <a:lnTo>
                    <a:pt x="608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615" spc="-3"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1300355" y="1958093"/>
              <a:ext cx="43354" cy="0"/>
            </a:xfrm>
            <a:custGeom>
              <a:avLst/>
              <a:gdLst/>
              <a:ahLst/>
              <a:cxnLst/>
              <a:rect l="l" t="t" r="r" b="b"/>
              <a:pathLst>
                <a:path w="127000">
                  <a:moveTo>
                    <a:pt x="0" y="0"/>
                  </a:moveTo>
                  <a:lnTo>
                    <a:pt x="126916" y="0"/>
                  </a:lnTo>
                </a:path>
              </a:pathLst>
            </a:custGeom>
            <a:ln w="3579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615" spc="-3"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5540582" y="2918682"/>
              <a:ext cx="569885" cy="569885"/>
            </a:xfrm>
            <a:custGeom>
              <a:avLst/>
              <a:gdLst/>
              <a:ahLst/>
              <a:cxnLst/>
              <a:rect l="l" t="t" r="r" b="b"/>
              <a:pathLst>
                <a:path w="1669415" h="1669415">
                  <a:moveTo>
                    <a:pt x="834398" y="0"/>
                  </a:moveTo>
                  <a:lnTo>
                    <a:pt x="787050" y="1320"/>
                  </a:lnTo>
                  <a:lnTo>
                    <a:pt x="740394" y="5236"/>
                  </a:lnTo>
                  <a:lnTo>
                    <a:pt x="694502" y="11676"/>
                  </a:lnTo>
                  <a:lnTo>
                    <a:pt x="649444" y="20570"/>
                  </a:lnTo>
                  <a:lnTo>
                    <a:pt x="605289" y="31847"/>
                  </a:lnTo>
                  <a:lnTo>
                    <a:pt x="562110" y="45438"/>
                  </a:lnTo>
                  <a:lnTo>
                    <a:pt x="519975" y="61271"/>
                  </a:lnTo>
                  <a:lnTo>
                    <a:pt x="478957" y="79276"/>
                  </a:lnTo>
                  <a:lnTo>
                    <a:pt x="439124" y="99382"/>
                  </a:lnTo>
                  <a:lnTo>
                    <a:pt x="400547" y="121521"/>
                  </a:lnTo>
                  <a:lnTo>
                    <a:pt x="363298" y="145619"/>
                  </a:lnTo>
                  <a:lnTo>
                    <a:pt x="327445" y="171609"/>
                  </a:lnTo>
                  <a:lnTo>
                    <a:pt x="293061" y="199418"/>
                  </a:lnTo>
                  <a:lnTo>
                    <a:pt x="260214" y="228977"/>
                  </a:lnTo>
                  <a:lnTo>
                    <a:pt x="228977" y="260214"/>
                  </a:lnTo>
                  <a:lnTo>
                    <a:pt x="199418" y="293061"/>
                  </a:lnTo>
                  <a:lnTo>
                    <a:pt x="171609" y="327445"/>
                  </a:lnTo>
                  <a:lnTo>
                    <a:pt x="145619" y="363298"/>
                  </a:lnTo>
                  <a:lnTo>
                    <a:pt x="121521" y="400547"/>
                  </a:lnTo>
                  <a:lnTo>
                    <a:pt x="99382" y="439124"/>
                  </a:lnTo>
                  <a:lnTo>
                    <a:pt x="79276" y="478957"/>
                  </a:lnTo>
                  <a:lnTo>
                    <a:pt x="61271" y="519975"/>
                  </a:lnTo>
                  <a:lnTo>
                    <a:pt x="45438" y="562110"/>
                  </a:lnTo>
                  <a:lnTo>
                    <a:pt x="31847" y="605289"/>
                  </a:lnTo>
                  <a:lnTo>
                    <a:pt x="20570" y="649444"/>
                  </a:lnTo>
                  <a:lnTo>
                    <a:pt x="11676" y="694502"/>
                  </a:lnTo>
                  <a:lnTo>
                    <a:pt x="5236" y="740394"/>
                  </a:lnTo>
                  <a:lnTo>
                    <a:pt x="1320" y="787050"/>
                  </a:lnTo>
                  <a:lnTo>
                    <a:pt x="0" y="834398"/>
                  </a:lnTo>
                  <a:lnTo>
                    <a:pt x="1320" y="881747"/>
                  </a:lnTo>
                  <a:lnTo>
                    <a:pt x="5236" y="928402"/>
                  </a:lnTo>
                  <a:lnTo>
                    <a:pt x="11676" y="974294"/>
                  </a:lnTo>
                  <a:lnTo>
                    <a:pt x="20570" y="1019353"/>
                  </a:lnTo>
                  <a:lnTo>
                    <a:pt x="31847" y="1063507"/>
                  </a:lnTo>
                  <a:lnTo>
                    <a:pt x="45438" y="1106686"/>
                  </a:lnTo>
                  <a:lnTo>
                    <a:pt x="61271" y="1148821"/>
                  </a:lnTo>
                  <a:lnTo>
                    <a:pt x="79276" y="1189840"/>
                  </a:lnTo>
                  <a:lnTo>
                    <a:pt x="99382" y="1229673"/>
                  </a:lnTo>
                  <a:lnTo>
                    <a:pt x="121521" y="1268249"/>
                  </a:lnTo>
                  <a:lnTo>
                    <a:pt x="145619" y="1305499"/>
                  </a:lnTo>
                  <a:lnTo>
                    <a:pt x="171609" y="1341351"/>
                  </a:lnTo>
                  <a:lnTo>
                    <a:pt x="199418" y="1375736"/>
                  </a:lnTo>
                  <a:lnTo>
                    <a:pt x="228977" y="1408582"/>
                  </a:lnTo>
                  <a:lnTo>
                    <a:pt x="260214" y="1439820"/>
                  </a:lnTo>
                  <a:lnTo>
                    <a:pt x="293061" y="1469379"/>
                  </a:lnTo>
                  <a:lnTo>
                    <a:pt x="327445" y="1497188"/>
                  </a:lnTo>
                  <a:lnTo>
                    <a:pt x="363298" y="1523177"/>
                  </a:lnTo>
                  <a:lnTo>
                    <a:pt x="400547" y="1547276"/>
                  </a:lnTo>
                  <a:lnTo>
                    <a:pt x="439124" y="1569414"/>
                  </a:lnTo>
                  <a:lnTo>
                    <a:pt x="478957" y="1589521"/>
                  </a:lnTo>
                  <a:lnTo>
                    <a:pt x="519975" y="1607526"/>
                  </a:lnTo>
                  <a:lnTo>
                    <a:pt x="562110" y="1623359"/>
                  </a:lnTo>
                  <a:lnTo>
                    <a:pt x="605289" y="1636949"/>
                  </a:lnTo>
                  <a:lnTo>
                    <a:pt x="649444" y="1648226"/>
                  </a:lnTo>
                  <a:lnTo>
                    <a:pt x="694502" y="1657120"/>
                  </a:lnTo>
                  <a:lnTo>
                    <a:pt x="740394" y="1663560"/>
                  </a:lnTo>
                  <a:lnTo>
                    <a:pt x="787050" y="1667476"/>
                  </a:lnTo>
                  <a:lnTo>
                    <a:pt x="834398" y="1668797"/>
                  </a:lnTo>
                  <a:lnTo>
                    <a:pt x="881747" y="1667476"/>
                  </a:lnTo>
                  <a:lnTo>
                    <a:pt x="928402" y="1663560"/>
                  </a:lnTo>
                  <a:lnTo>
                    <a:pt x="974294" y="1657120"/>
                  </a:lnTo>
                  <a:lnTo>
                    <a:pt x="1019353" y="1648226"/>
                  </a:lnTo>
                  <a:lnTo>
                    <a:pt x="1063507" y="1636949"/>
                  </a:lnTo>
                  <a:lnTo>
                    <a:pt x="1106686" y="1623359"/>
                  </a:lnTo>
                  <a:lnTo>
                    <a:pt x="1148821" y="1607526"/>
                  </a:lnTo>
                  <a:lnTo>
                    <a:pt x="1189840" y="1589521"/>
                  </a:lnTo>
                  <a:lnTo>
                    <a:pt x="1229673" y="1569414"/>
                  </a:lnTo>
                  <a:lnTo>
                    <a:pt x="1268249" y="1547276"/>
                  </a:lnTo>
                  <a:lnTo>
                    <a:pt x="1305499" y="1523177"/>
                  </a:lnTo>
                  <a:lnTo>
                    <a:pt x="1341351" y="1497188"/>
                  </a:lnTo>
                  <a:lnTo>
                    <a:pt x="1375736" y="1469379"/>
                  </a:lnTo>
                  <a:lnTo>
                    <a:pt x="1408582" y="1439820"/>
                  </a:lnTo>
                  <a:lnTo>
                    <a:pt x="1439820" y="1408582"/>
                  </a:lnTo>
                  <a:lnTo>
                    <a:pt x="1469379" y="1375736"/>
                  </a:lnTo>
                  <a:lnTo>
                    <a:pt x="1497188" y="1341351"/>
                  </a:lnTo>
                  <a:lnTo>
                    <a:pt x="1523177" y="1305499"/>
                  </a:lnTo>
                  <a:lnTo>
                    <a:pt x="1547276" y="1268249"/>
                  </a:lnTo>
                  <a:lnTo>
                    <a:pt x="1569414" y="1229673"/>
                  </a:lnTo>
                  <a:lnTo>
                    <a:pt x="1589521" y="1189840"/>
                  </a:lnTo>
                  <a:lnTo>
                    <a:pt x="1607526" y="1148821"/>
                  </a:lnTo>
                  <a:lnTo>
                    <a:pt x="1623359" y="1106686"/>
                  </a:lnTo>
                  <a:lnTo>
                    <a:pt x="1636949" y="1063507"/>
                  </a:lnTo>
                  <a:lnTo>
                    <a:pt x="1648226" y="1019353"/>
                  </a:lnTo>
                  <a:lnTo>
                    <a:pt x="1657120" y="974294"/>
                  </a:lnTo>
                  <a:lnTo>
                    <a:pt x="1663560" y="928402"/>
                  </a:lnTo>
                  <a:lnTo>
                    <a:pt x="1667476" y="881747"/>
                  </a:lnTo>
                  <a:lnTo>
                    <a:pt x="1668797" y="834398"/>
                  </a:lnTo>
                  <a:lnTo>
                    <a:pt x="1667476" y="787050"/>
                  </a:lnTo>
                  <a:lnTo>
                    <a:pt x="1663560" y="740394"/>
                  </a:lnTo>
                  <a:lnTo>
                    <a:pt x="1657120" y="694502"/>
                  </a:lnTo>
                  <a:lnTo>
                    <a:pt x="1648226" y="649444"/>
                  </a:lnTo>
                  <a:lnTo>
                    <a:pt x="1636949" y="605289"/>
                  </a:lnTo>
                  <a:lnTo>
                    <a:pt x="1623359" y="562110"/>
                  </a:lnTo>
                  <a:lnTo>
                    <a:pt x="1607526" y="519975"/>
                  </a:lnTo>
                  <a:lnTo>
                    <a:pt x="1589521" y="478957"/>
                  </a:lnTo>
                  <a:lnTo>
                    <a:pt x="1569414" y="439124"/>
                  </a:lnTo>
                  <a:lnTo>
                    <a:pt x="1547276" y="400547"/>
                  </a:lnTo>
                  <a:lnTo>
                    <a:pt x="1523177" y="363298"/>
                  </a:lnTo>
                  <a:lnTo>
                    <a:pt x="1497188" y="327445"/>
                  </a:lnTo>
                  <a:lnTo>
                    <a:pt x="1469379" y="293061"/>
                  </a:lnTo>
                  <a:lnTo>
                    <a:pt x="1439820" y="260214"/>
                  </a:lnTo>
                  <a:lnTo>
                    <a:pt x="1408582" y="228977"/>
                  </a:lnTo>
                  <a:lnTo>
                    <a:pt x="1375736" y="199418"/>
                  </a:lnTo>
                  <a:lnTo>
                    <a:pt x="1341351" y="171609"/>
                  </a:lnTo>
                  <a:lnTo>
                    <a:pt x="1305499" y="145619"/>
                  </a:lnTo>
                  <a:lnTo>
                    <a:pt x="1268249" y="121521"/>
                  </a:lnTo>
                  <a:lnTo>
                    <a:pt x="1229673" y="99382"/>
                  </a:lnTo>
                  <a:lnTo>
                    <a:pt x="1189840" y="79276"/>
                  </a:lnTo>
                  <a:lnTo>
                    <a:pt x="1148821" y="61271"/>
                  </a:lnTo>
                  <a:lnTo>
                    <a:pt x="1106686" y="45438"/>
                  </a:lnTo>
                  <a:lnTo>
                    <a:pt x="1063507" y="31847"/>
                  </a:lnTo>
                  <a:lnTo>
                    <a:pt x="1019353" y="20570"/>
                  </a:lnTo>
                  <a:lnTo>
                    <a:pt x="974294" y="11676"/>
                  </a:lnTo>
                  <a:lnTo>
                    <a:pt x="928402" y="5236"/>
                  </a:lnTo>
                  <a:lnTo>
                    <a:pt x="881747" y="1320"/>
                  </a:lnTo>
                  <a:lnTo>
                    <a:pt x="834398" y="0"/>
                  </a:lnTo>
                  <a:close/>
                </a:path>
              </a:pathLst>
            </a:custGeom>
            <a:solidFill>
              <a:srgbClr val="52C59E"/>
            </a:solidFill>
          </p:spPr>
          <p:txBody>
            <a:bodyPr wrap="square" lIns="0" tIns="0" rIns="0" bIns="0" rtlCol="0"/>
            <a:lstStyle/>
            <a:p>
              <a:endParaRPr sz="615" spc="-3"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5643220" y="3019207"/>
              <a:ext cx="368724" cy="368724"/>
            </a:xfrm>
            <a:custGeom>
              <a:avLst/>
              <a:gdLst/>
              <a:ahLst/>
              <a:cxnLst/>
              <a:rect l="l" t="t" r="r" b="b"/>
              <a:pathLst>
                <a:path w="1080134" h="1080134">
                  <a:moveTo>
                    <a:pt x="539914" y="0"/>
                  </a:moveTo>
                  <a:lnTo>
                    <a:pt x="490841" y="2210"/>
                  </a:lnTo>
                  <a:lnTo>
                    <a:pt x="442989" y="8714"/>
                  </a:lnTo>
                  <a:lnTo>
                    <a:pt x="396548" y="19319"/>
                  </a:lnTo>
                  <a:lnTo>
                    <a:pt x="351711" y="33832"/>
                  </a:lnTo>
                  <a:lnTo>
                    <a:pt x="308671" y="52063"/>
                  </a:lnTo>
                  <a:lnTo>
                    <a:pt x="267619" y="73819"/>
                  </a:lnTo>
                  <a:lnTo>
                    <a:pt x="228748" y="98907"/>
                  </a:lnTo>
                  <a:lnTo>
                    <a:pt x="192249" y="127137"/>
                  </a:lnTo>
                  <a:lnTo>
                    <a:pt x="158314" y="158314"/>
                  </a:lnTo>
                  <a:lnTo>
                    <a:pt x="127137" y="192249"/>
                  </a:lnTo>
                  <a:lnTo>
                    <a:pt x="98907" y="228748"/>
                  </a:lnTo>
                  <a:lnTo>
                    <a:pt x="73819" y="267619"/>
                  </a:lnTo>
                  <a:lnTo>
                    <a:pt x="52063" y="308671"/>
                  </a:lnTo>
                  <a:lnTo>
                    <a:pt x="33832" y="351711"/>
                  </a:lnTo>
                  <a:lnTo>
                    <a:pt x="19319" y="396548"/>
                  </a:lnTo>
                  <a:lnTo>
                    <a:pt x="8714" y="442989"/>
                  </a:lnTo>
                  <a:lnTo>
                    <a:pt x="2210" y="490841"/>
                  </a:lnTo>
                  <a:lnTo>
                    <a:pt x="0" y="539914"/>
                  </a:lnTo>
                  <a:lnTo>
                    <a:pt x="2210" y="588987"/>
                  </a:lnTo>
                  <a:lnTo>
                    <a:pt x="8714" y="636840"/>
                  </a:lnTo>
                  <a:lnTo>
                    <a:pt x="19319" y="683281"/>
                  </a:lnTo>
                  <a:lnTo>
                    <a:pt x="33832" y="728118"/>
                  </a:lnTo>
                  <a:lnTo>
                    <a:pt x="52063" y="771159"/>
                  </a:lnTo>
                  <a:lnTo>
                    <a:pt x="73819" y="812212"/>
                  </a:lnTo>
                  <a:lnTo>
                    <a:pt x="98907" y="851084"/>
                  </a:lnTo>
                  <a:lnTo>
                    <a:pt x="127137" y="887584"/>
                  </a:lnTo>
                  <a:lnTo>
                    <a:pt x="158314" y="921519"/>
                  </a:lnTo>
                  <a:lnTo>
                    <a:pt x="192249" y="952698"/>
                  </a:lnTo>
                  <a:lnTo>
                    <a:pt x="228748" y="980928"/>
                  </a:lnTo>
                  <a:lnTo>
                    <a:pt x="267619" y="1006017"/>
                  </a:lnTo>
                  <a:lnTo>
                    <a:pt x="308671" y="1027773"/>
                  </a:lnTo>
                  <a:lnTo>
                    <a:pt x="351711" y="1046005"/>
                  </a:lnTo>
                  <a:lnTo>
                    <a:pt x="396548" y="1060519"/>
                  </a:lnTo>
                  <a:lnTo>
                    <a:pt x="442989" y="1071124"/>
                  </a:lnTo>
                  <a:lnTo>
                    <a:pt x="490841" y="1077628"/>
                  </a:lnTo>
                  <a:lnTo>
                    <a:pt x="539914" y="1079839"/>
                  </a:lnTo>
                  <a:lnTo>
                    <a:pt x="588987" y="1077628"/>
                  </a:lnTo>
                  <a:lnTo>
                    <a:pt x="636840" y="1071124"/>
                  </a:lnTo>
                  <a:lnTo>
                    <a:pt x="683281" y="1060519"/>
                  </a:lnTo>
                  <a:lnTo>
                    <a:pt x="728117" y="1046005"/>
                  </a:lnTo>
                  <a:lnTo>
                    <a:pt x="754173" y="1034968"/>
                  </a:lnTo>
                  <a:lnTo>
                    <a:pt x="539914" y="1034968"/>
                  </a:lnTo>
                  <a:lnTo>
                    <a:pt x="492307" y="1032698"/>
                  </a:lnTo>
                  <a:lnTo>
                    <a:pt x="445965" y="1026026"/>
                  </a:lnTo>
                  <a:lnTo>
                    <a:pt x="401097" y="1015161"/>
                  </a:lnTo>
                  <a:lnTo>
                    <a:pt x="357913" y="1000313"/>
                  </a:lnTo>
                  <a:lnTo>
                    <a:pt x="316622" y="981691"/>
                  </a:lnTo>
                  <a:lnTo>
                    <a:pt x="277432" y="959503"/>
                  </a:lnTo>
                  <a:lnTo>
                    <a:pt x="240553" y="933959"/>
                  </a:lnTo>
                  <a:lnTo>
                    <a:pt x="206194" y="905268"/>
                  </a:lnTo>
                  <a:lnTo>
                    <a:pt x="174564" y="873638"/>
                  </a:lnTo>
                  <a:lnTo>
                    <a:pt x="145873" y="839280"/>
                  </a:lnTo>
                  <a:lnTo>
                    <a:pt x="120328" y="802401"/>
                  </a:lnTo>
                  <a:lnTo>
                    <a:pt x="98140" y="763211"/>
                  </a:lnTo>
                  <a:lnTo>
                    <a:pt x="79517" y="721920"/>
                  </a:lnTo>
                  <a:lnTo>
                    <a:pt x="64668" y="678735"/>
                  </a:lnTo>
                  <a:lnTo>
                    <a:pt x="53804" y="633867"/>
                  </a:lnTo>
                  <a:lnTo>
                    <a:pt x="47131" y="587523"/>
                  </a:lnTo>
                  <a:lnTo>
                    <a:pt x="44861" y="539914"/>
                  </a:lnTo>
                  <a:lnTo>
                    <a:pt x="47131" y="492307"/>
                  </a:lnTo>
                  <a:lnTo>
                    <a:pt x="53804" y="445965"/>
                  </a:lnTo>
                  <a:lnTo>
                    <a:pt x="64668" y="401098"/>
                  </a:lnTo>
                  <a:lnTo>
                    <a:pt x="79517" y="357914"/>
                  </a:lnTo>
                  <a:lnTo>
                    <a:pt x="98140" y="316624"/>
                  </a:lnTo>
                  <a:lnTo>
                    <a:pt x="120328" y="277435"/>
                  </a:lnTo>
                  <a:lnTo>
                    <a:pt x="145873" y="240557"/>
                  </a:lnTo>
                  <a:lnTo>
                    <a:pt x="174564" y="206199"/>
                  </a:lnTo>
                  <a:lnTo>
                    <a:pt x="206194" y="174570"/>
                  </a:lnTo>
                  <a:lnTo>
                    <a:pt x="240553" y="145879"/>
                  </a:lnTo>
                  <a:lnTo>
                    <a:pt x="277432" y="120335"/>
                  </a:lnTo>
                  <a:lnTo>
                    <a:pt x="316622" y="98148"/>
                  </a:lnTo>
                  <a:lnTo>
                    <a:pt x="357913" y="79525"/>
                  </a:lnTo>
                  <a:lnTo>
                    <a:pt x="401097" y="64677"/>
                  </a:lnTo>
                  <a:lnTo>
                    <a:pt x="445965" y="53813"/>
                  </a:lnTo>
                  <a:lnTo>
                    <a:pt x="492307" y="47141"/>
                  </a:lnTo>
                  <a:lnTo>
                    <a:pt x="539914" y="44871"/>
                  </a:lnTo>
                  <a:lnTo>
                    <a:pt x="754176" y="44871"/>
                  </a:lnTo>
                  <a:lnTo>
                    <a:pt x="728117" y="33832"/>
                  </a:lnTo>
                  <a:lnTo>
                    <a:pt x="683281" y="19319"/>
                  </a:lnTo>
                  <a:lnTo>
                    <a:pt x="636840" y="8714"/>
                  </a:lnTo>
                  <a:lnTo>
                    <a:pt x="588987" y="2210"/>
                  </a:lnTo>
                  <a:lnTo>
                    <a:pt x="539914" y="0"/>
                  </a:lnTo>
                  <a:close/>
                </a:path>
                <a:path w="1080134" h="1080134">
                  <a:moveTo>
                    <a:pt x="754176" y="44871"/>
                  </a:moveTo>
                  <a:lnTo>
                    <a:pt x="539914" y="44871"/>
                  </a:lnTo>
                  <a:lnTo>
                    <a:pt x="587523" y="47141"/>
                  </a:lnTo>
                  <a:lnTo>
                    <a:pt x="633867" y="53813"/>
                  </a:lnTo>
                  <a:lnTo>
                    <a:pt x="678735" y="64677"/>
                  </a:lnTo>
                  <a:lnTo>
                    <a:pt x="721920" y="79525"/>
                  </a:lnTo>
                  <a:lnTo>
                    <a:pt x="763211" y="98148"/>
                  </a:lnTo>
                  <a:lnTo>
                    <a:pt x="802401" y="120335"/>
                  </a:lnTo>
                  <a:lnTo>
                    <a:pt x="839280" y="145879"/>
                  </a:lnTo>
                  <a:lnTo>
                    <a:pt x="873638" y="174570"/>
                  </a:lnTo>
                  <a:lnTo>
                    <a:pt x="905268" y="206199"/>
                  </a:lnTo>
                  <a:lnTo>
                    <a:pt x="933959" y="240557"/>
                  </a:lnTo>
                  <a:lnTo>
                    <a:pt x="959503" y="277435"/>
                  </a:lnTo>
                  <a:lnTo>
                    <a:pt x="981691" y="316624"/>
                  </a:lnTo>
                  <a:lnTo>
                    <a:pt x="1000313" y="357914"/>
                  </a:lnTo>
                  <a:lnTo>
                    <a:pt x="1015161" y="401098"/>
                  </a:lnTo>
                  <a:lnTo>
                    <a:pt x="1026026" y="445965"/>
                  </a:lnTo>
                  <a:lnTo>
                    <a:pt x="1032698" y="492307"/>
                  </a:lnTo>
                  <a:lnTo>
                    <a:pt x="1034968" y="539914"/>
                  </a:lnTo>
                  <a:lnTo>
                    <a:pt x="1032698" y="587523"/>
                  </a:lnTo>
                  <a:lnTo>
                    <a:pt x="1026026" y="633867"/>
                  </a:lnTo>
                  <a:lnTo>
                    <a:pt x="1015161" y="678735"/>
                  </a:lnTo>
                  <a:lnTo>
                    <a:pt x="1000313" y="721920"/>
                  </a:lnTo>
                  <a:lnTo>
                    <a:pt x="981691" y="763211"/>
                  </a:lnTo>
                  <a:lnTo>
                    <a:pt x="959503" y="802401"/>
                  </a:lnTo>
                  <a:lnTo>
                    <a:pt x="933959" y="839280"/>
                  </a:lnTo>
                  <a:lnTo>
                    <a:pt x="905268" y="873638"/>
                  </a:lnTo>
                  <a:lnTo>
                    <a:pt x="873638" y="905268"/>
                  </a:lnTo>
                  <a:lnTo>
                    <a:pt x="839280" y="933959"/>
                  </a:lnTo>
                  <a:lnTo>
                    <a:pt x="802401" y="959503"/>
                  </a:lnTo>
                  <a:lnTo>
                    <a:pt x="763211" y="981691"/>
                  </a:lnTo>
                  <a:lnTo>
                    <a:pt x="721920" y="1000313"/>
                  </a:lnTo>
                  <a:lnTo>
                    <a:pt x="678735" y="1015161"/>
                  </a:lnTo>
                  <a:lnTo>
                    <a:pt x="633867" y="1026026"/>
                  </a:lnTo>
                  <a:lnTo>
                    <a:pt x="587523" y="1032698"/>
                  </a:lnTo>
                  <a:lnTo>
                    <a:pt x="539914" y="1034968"/>
                  </a:lnTo>
                  <a:lnTo>
                    <a:pt x="754173" y="1034968"/>
                  </a:lnTo>
                  <a:lnTo>
                    <a:pt x="812209" y="1006017"/>
                  </a:lnTo>
                  <a:lnTo>
                    <a:pt x="851081" y="980928"/>
                  </a:lnTo>
                  <a:lnTo>
                    <a:pt x="887580" y="952698"/>
                  </a:lnTo>
                  <a:lnTo>
                    <a:pt x="921514" y="921519"/>
                  </a:lnTo>
                  <a:lnTo>
                    <a:pt x="952692" y="887584"/>
                  </a:lnTo>
                  <a:lnTo>
                    <a:pt x="980921" y="851084"/>
                  </a:lnTo>
                  <a:lnTo>
                    <a:pt x="1006010" y="812212"/>
                  </a:lnTo>
                  <a:lnTo>
                    <a:pt x="1027765" y="771159"/>
                  </a:lnTo>
                  <a:lnTo>
                    <a:pt x="1045996" y="728118"/>
                  </a:lnTo>
                  <a:lnTo>
                    <a:pt x="1060510" y="683281"/>
                  </a:lnTo>
                  <a:lnTo>
                    <a:pt x="1071115" y="636840"/>
                  </a:lnTo>
                  <a:lnTo>
                    <a:pt x="1077619" y="588987"/>
                  </a:lnTo>
                  <a:lnTo>
                    <a:pt x="1079829" y="539914"/>
                  </a:lnTo>
                  <a:lnTo>
                    <a:pt x="1077619" y="490841"/>
                  </a:lnTo>
                  <a:lnTo>
                    <a:pt x="1071115" y="442989"/>
                  </a:lnTo>
                  <a:lnTo>
                    <a:pt x="1060510" y="396548"/>
                  </a:lnTo>
                  <a:lnTo>
                    <a:pt x="1045996" y="351711"/>
                  </a:lnTo>
                  <a:lnTo>
                    <a:pt x="1027765" y="308671"/>
                  </a:lnTo>
                  <a:lnTo>
                    <a:pt x="1006010" y="267619"/>
                  </a:lnTo>
                  <a:lnTo>
                    <a:pt x="980921" y="228748"/>
                  </a:lnTo>
                  <a:lnTo>
                    <a:pt x="952692" y="192249"/>
                  </a:lnTo>
                  <a:lnTo>
                    <a:pt x="921514" y="158314"/>
                  </a:lnTo>
                  <a:lnTo>
                    <a:pt x="887580" y="127137"/>
                  </a:lnTo>
                  <a:lnTo>
                    <a:pt x="851081" y="98907"/>
                  </a:lnTo>
                  <a:lnTo>
                    <a:pt x="812209" y="73819"/>
                  </a:lnTo>
                  <a:lnTo>
                    <a:pt x="771157" y="52063"/>
                  </a:lnTo>
                  <a:lnTo>
                    <a:pt x="754176" y="448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615" spc="-3"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5784305" y="3160599"/>
              <a:ext cx="87575" cy="87575"/>
            </a:xfrm>
            <a:custGeom>
              <a:avLst/>
              <a:gdLst/>
              <a:ahLst/>
              <a:cxnLst/>
              <a:rect l="l" t="t" r="r" b="b"/>
              <a:pathLst>
                <a:path w="256540" h="256540">
                  <a:moveTo>
                    <a:pt x="128193" y="0"/>
                  </a:moveTo>
                  <a:lnTo>
                    <a:pt x="78341" y="10089"/>
                  </a:lnTo>
                  <a:lnTo>
                    <a:pt x="37588" y="37588"/>
                  </a:lnTo>
                  <a:lnTo>
                    <a:pt x="10089" y="78341"/>
                  </a:lnTo>
                  <a:lnTo>
                    <a:pt x="0" y="128193"/>
                  </a:lnTo>
                  <a:lnTo>
                    <a:pt x="10089" y="178044"/>
                  </a:lnTo>
                  <a:lnTo>
                    <a:pt x="37588" y="218797"/>
                  </a:lnTo>
                  <a:lnTo>
                    <a:pt x="78341" y="246296"/>
                  </a:lnTo>
                  <a:lnTo>
                    <a:pt x="128193" y="256386"/>
                  </a:lnTo>
                  <a:lnTo>
                    <a:pt x="178044" y="246296"/>
                  </a:lnTo>
                  <a:lnTo>
                    <a:pt x="218797" y="218797"/>
                  </a:lnTo>
                  <a:lnTo>
                    <a:pt x="223711" y="211515"/>
                  </a:lnTo>
                  <a:lnTo>
                    <a:pt x="128193" y="211515"/>
                  </a:lnTo>
                  <a:lnTo>
                    <a:pt x="95792" y="204956"/>
                  </a:lnTo>
                  <a:lnTo>
                    <a:pt x="69304" y="187082"/>
                  </a:lnTo>
                  <a:lnTo>
                    <a:pt x="51429" y="160593"/>
                  </a:lnTo>
                  <a:lnTo>
                    <a:pt x="44871" y="128193"/>
                  </a:lnTo>
                  <a:lnTo>
                    <a:pt x="51429" y="95792"/>
                  </a:lnTo>
                  <a:lnTo>
                    <a:pt x="69304" y="69304"/>
                  </a:lnTo>
                  <a:lnTo>
                    <a:pt x="95792" y="51429"/>
                  </a:lnTo>
                  <a:lnTo>
                    <a:pt x="128193" y="44871"/>
                  </a:lnTo>
                  <a:lnTo>
                    <a:pt x="223711" y="44871"/>
                  </a:lnTo>
                  <a:lnTo>
                    <a:pt x="218797" y="37588"/>
                  </a:lnTo>
                  <a:lnTo>
                    <a:pt x="178044" y="10089"/>
                  </a:lnTo>
                  <a:lnTo>
                    <a:pt x="128193" y="0"/>
                  </a:lnTo>
                  <a:close/>
                </a:path>
                <a:path w="256540" h="256540">
                  <a:moveTo>
                    <a:pt x="223711" y="44871"/>
                  </a:moveTo>
                  <a:lnTo>
                    <a:pt x="128193" y="44871"/>
                  </a:lnTo>
                  <a:lnTo>
                    <a:pt x="160593" y="51429"/>
                  </a:lnTo>
                  <a:lnTo>
                    <a:pt x="187082" y="69304"/>
                  </a:lnTo>
                  <a:lnTo>
                    <a:pt x="204956" y="95792"/>
                  </a:lnTo>
                  <a:lnTo>
                    <a:pt x="211515" y="128193"/>
                  </a:lnTo>
                  <a:lnTo>
                    <a:pt x="204956" y="160593"/>
                  </a:lnTo>
                  <a:lnTo>
                    <a:pt x="187082" y="187082"/>
                  </a:lnTo>
                  <a:lnTo>
                    <a:pt x="160593" y="204956"/>
                  </a:lnTo>
                  <a:lnTo>
                    <a:pt x="128193" y="211515"/>
                  </a:lnTo>
                  <a:lnTo>
                    <a:pt x="223711" y="211515"/>
                  </a:lnTo>
                  <a:lnTo>
                    <a:pt x="246296" y="178044"/>
                  </a:lnTo>
                  <a:lnTo>
                    <a:pt x="256386" y="128193"/>
                  </a:lnTo>
                  <a:lnTo>
                    <a:pt x="246296" y="78341"/>
                  </a:lnTo>
                  <a:lnTo>
                    <a:pt x="223711" y="448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615" spc="-3"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5859474" y="3143489"/>
              <a:ext cx="40969" cy="52241"/>
            </a:xfrm>
            <a:custGeom>
              <a:avLst/>
              <a:gdLst/>
              <a:ahLst/>
              <a:cxnLst/>
              <a:rect l="l" t="t" r="r" b="b"/>
              <a:pathLst>
                <a:path w="120015" h="153034">
                  <a:moveTo>
                    <a:pt x="18423" y="0"/>
                  </a:moveTo>
                  <a:lnTo>
                    <a:pt x="10367" y="3013"/>
                  </a:lnTo>
                  <a:lnTo>
                    <a:pt x="3861" y="9099"/>
                  </a:lnTo>
                  <a:lnTo>
                    <a:pt x="225" y="17235"/>
                  </a:lnTo>
                  <a:lnTo>
                    <a:pt x="0" y="25833"/>
                  </a:lnTo>
                  <a:lnTo>
                    <a:pt x="3015" y="33888"/>
                  </a:lnTo>
                  <a:lnTo>
                    <a:pt x="9103" y="40394"/>
                  </a:lnTo>
                  <a:lnTo>
                    <a:pt x="31873" y="59776"/>
                  </a:lnTo>
                  <a:lnTo>
                    <a:pt x="50905" y="82588"/>
                  </a:lnTo>
                  <a:lnTo>
                    <a:pt x="65791" y="108246"/>
                  </a:lnTo>
                  <a:lnTo>
                    <a:pt x="76120" y="136164"/>
                  </a:lnTo>
                  <a:lnTo>
                    <a:pt x="79263" y="142947"/>
                  </a:lnTo>
                  <a:lnTo>
                    <a:pt x="84257" y="148156"/>
                  </a:lnTo>
                  <a:lnTo>
                    <a:pt x="90588" y="151496"/>
                  </a:lnTo>
                  <a:lnTo>
                    <a:pt x="97746" y="152675"/>
                  </a:lnTo>
                  <a:lnTo>
                    <a:pt x="99709" y="152675"/>
                  </a:lnTo>
                  <a:lnTo>
                    <a:pt x="120000" y="133187"/>
                  </a:lnTo>
                  <a:lnTo>
                    <a:pt x="119391" y="124295"/>
                  </a:lnTo>
                  <a:lnTo>
                    <a:pt x="87695" y="56905"/>
                  </a:lnTo>
                  <a:lnTo>
                    <a:pt x="35156" y="3857"/>
                  </a:lnTo>
                  <a:lnTo>
                    <a:pt x="27021" y="226"/>
                  </a:lnTo>
                  <a:lnTo>
                    <a:pt x="184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615" spc="-3"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5755284" y="3146375"/>
              <a:ext cx="35984" cy="51157"/>
            </a:xfrm>
            <a:custGeom>
              <a:avLst/>
              <a:gdLst/>
              <a:ahLst/>
              <a:cxnLst/>
              <a:rect l="l" t="t" r="r" b="b"/>
              <a:pathLst>
                <a:path w="105409" h="149859">
                  <a:moveTo>
                    <a:pt x="83307" y="0"/>
                  </a:moveTo>
                  <a:lnTo>
                    <a:pt x="45394" y="30333"/>
                  </a:lnTo>
                  <a:lnTo>
                    <a:pt x="10837" y="89997"/>
                  </a:lnTo>
                  <a:lnTo>
                    <a:pt x="0" y="130458"/>
                  </a:lnTo>
                  <a:lnTo>
                    <a:pt x="2972" y="138532"/>
                  </a:lnTo>
                  <a:lnTo>
                    <a:pt x="8754" y="144903"/>
                  </a:lnTo>
                  <a:lnTo>
                    <a:pt x="16816" y="148698"/>
                  </a:lnTo>
                  <a:lnTo>
                    <a:pt x="18612" y="149140"/>
                  </a:lnTo>
                  <a:lnTo>
                    <a:pt x="20409" y="149346"/>
                  </a:lnTo>
                  <a:lnTo>
                    <a:pt x="22176" y="149346"/>
                  </a:lnTo>
                  <a:lnTo>
                    <a:pt x="52429" y="106828"/>
                  </a:lnTo>
                  <a:lnTo>
                    <a:pt x="64956" y="81574"/>
                  </a:lnTo>
                  <a:lnTo>
                    <a:pt x="80486" y="58289"/>
                  </a:lnTo>
                  <a:lnTo>
                    <a:pt x="97978" y="38773"/>
                  </a:lnTo>
                  <a:lnTo>
                    <a:pt x="103131" y="31510"/>
                  </a:lnTo>
                  <a:lnTo>
                    <a:pt x="105034" y="23122"/>
                  </a:lnTo>
                  <a:lnTo>
                    <a:pt x="103658" y="14634"/>
                  </a:lnTo>
                  <a:lnTo>
                    <a:pt x="98970" y="7066"/>
                  </a:lnTo>
                  <a:lnTo>
                    <a:pt x="91696" y="1907"/>
                  </a:lnTo>
                  <a:lnTo>
                    <a:pt x="833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615" spc="-3"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5798175" y="3261182"/>
              <a:ext cx="60695" cy="19509"/>
            </a:xfrm>
            <a:custGeom>
              <a:avLst/>
              <a:gdLst/>
              <a:ahLst/>
              <a:cxnLst/>
              <a:rect l="l" t="t" r="r" b="b"/>
              <a:pathLst>
                <a:path w="177800" h="57150">
                  <a:moveTo>
                    <a:pt x="21013" y="834"/>
                  </a:moveTo>
                  <a:lnTo>
                    <a:pt x="12689" y="3007"/>
                  </a:lnTo>
                  <a:lnTo>
                    <a:pt x="5788" y="8144"/>
                  </a:lnTo>
                  <a:lnTo>
                    <a:pt x="1227" y="15800"/>
                  </a:lnTo>
                  <a:lnTo>
                    <a:pt x="0" y="24624"/>
                  </a:lnTo>
                  <a:lnTo>
                    <a:pt x="2176" y="32944"/>
                  </a:lnTo>
                  <a:lnTo>
                    <a:pt x="50659" y="53622"/>
                  </a:lnTo>
                  <a:lnTo>
                    <a:pt x="87563" y="56715"/>
                  </a:lnTo>
                  <a:lnTo>
                    <a:pt x="106814" y="55882"/>
                  </a:lnTo>
                  <a:lnTo>
                    <a:pt x="144447" y="49253"/>
                  </a:lnTo>
                  <a:lnTo>
                    <a:pt x="177418" y="23520"/>
                  </a:lnTo>
                  <a:lnTo>
                    <a:pt x="176078" y="14711"/>
                  </a:lnTo>
                  <a:lnTo>
                    <a:pt x="174323" y="11844"/>
                  </a:lnTo>
                  <a:lnTo>
                    <a:pt x="87563" y="11844"/>
                  </a:lnTo>
                  <a:lnTo>
                    <a:pt x="72781" y="11229"/>
                  </a:lnTo>
                  <a:lnTo>
                    <a:pt x="58198" y="9389"/>
                  </a:lnTo>
                  <a:lnTo>
                    <a:pt x="43868" y="6332"/>
                  </a:lnTo>
                  <a:lnTo>
                    <a:pt x="29834" y="2066"/>
                  </a:lnTo>
                  <a:lnTo>
                    <a:pt x="21013" y="834"/>
                  </a:lnTo>
                  <a:close/>
                </a:path>
                <a:path w="177800" h="57150">
                  <a:moveTo>
                    <a:pt x="156111" y="0"/>
                  </a:moveTo>
                  <a:lnTo>
                    <a:pt x="147306" y="1341"/>
                  </a:lnTo>
                  <a:lnTo>
                    <a:pt x="132807" y="5922"/>
                  </a:lnTo>
                  <a:lnTo>
                    <a:pt x="117983" y="9206"/>
                  </a:lnTo>
                  <a:lnTo>
                    <a:pt x="102885" y="11183"/>
                  </a:lnTo>
                  <a:lnTo>
                    <a:pt x="87563" y="11844"/>
                  </a:lnTo>
                  <a:lnTo>
                    <a:pt x="174323" y="11844"/>
                  </a:lnTo>
                  <a:lnTo>
                    <a:pt x="171425" y="7112"/>
                  </a:lnTo>
                  <a:lnTo>
                    <a:pt x="164460" y="2066"/>
                  </a:lnTo>
                  <a:lnTo>
                    <a:pt x="1561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615" spc="-3"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5885382" y="3176748"/>
              <a:ext cx="39018" cy="19292"/>
            </a:xfrm>
            <a:custGeom>
              <a:avLst/>
              <a:gdLst/>
              <a:ahLst/>
              <a:cxnLst/>
              <a:rect l="l" t="t" r="r" b="b"/>
              <a:pathLst>
                <a:path w="114300" h="56515">
                  <a:moveTo>
                    <a:pt x="109227" y="0"/>
                  </a:moveTo>
                  <a:lnTo>
                    <a:pt x="0" y="11445"/>
                  </a:lnTo>
                  <a:lnTo>
                    <a:pt x="4672" y="56071"/>
                  </a:lnTo>
                  <a:lnTo>
                    <a:pt x="113900" y="44625"/>
                  </a:lnTo>
                  <a:lnTo>
                    <a:pt x="1092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615" spc="-3"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5857622" y="3075014"/>
              <a:ext cx="118573" cy="115538"/>
            </a:xfrm>
            <a:custGeom>
              <a:avLst/>
              <a:gdLst/>
              <a:ahLst/>
              <a:cxnLst/>
              <a:rect l="l" t="t" r="r" b="b"/>
              <a:pathLst>
                <a:path w="347344" h="338454">
                  <a:moveTo>
                    <a:pt x="242902" y="59841"/>
                  </a:moveTo>
                  <a:lnTo>
                    <a:pt x="172416" y="59841"/>
                  </a:lnTo>
                  <a:lnTo>
                    <a:pt x="195333" y="77630"/>
                  </a:lnTo>
                  <a:lnTo>
                    <a:pt x="223093" y="103629"/>
                  </a:lnTo>
                  <a:lnTo>
                    <a:pt x="251719" y="137663"/>
                  </a:lnTo>
                  <a:lnTo>
                    <a:pt x="277238" y="179555"/>
                  </a:lnTo>
                  <a:lnTo>
                    <a:pt x="295674" y="229129"/>
                  </a:lnTo>
                  <a:lnTo>
                    <a:pt x="303053" y="286208"/>
                  </a:lnTo>
                  <a:lnTo>
                    <a:pt x="236223" y="293217"/>
                  </a:lnTo>
                  <a:lnTo>
                    <a:pt x="240895" y="337843"/>
                  </a:lnTo>
                  <a:lnTo>
                    <a:pt x="346020" y="326829"/>
                  </a:lnTo>
                  <a:lnTo>
                    <a:pt x="347276" y="307981"/>
                  </a:lnTo>
                  <a:lnTo>
                    <a:pt x="344019" y="239706"/>
                  </a:lnTo>
                  <a:lnTo>
                    <a:pt x="327299" y="180226"/>
                  </a:lnTo>
                  <a:lnTo>
                    <a:pt x="301286" y="129573"/>
                  </a:lnTo>
                  <a:lnTo>
                    <a:pt x="270147" y="87776"/>
                  </a:lnTo>
                  <a:lnTo>
                    <a:pt x="242902" y="59841"/>
                  </a:lnTo>
                  <a:close/>
                </a:path>
                <a:path w="347344" h="338454">
                  <a:moveTo>
                    <a:pt x="160243" y="0"/>
                  </a:moveTo>
                  <a:lnTo>
                    <a:pt x="0" y="222244"/>
                  </a:lnTo>
                  <a:lnTo>
                    <a:pt x="36399" y="248483"/>
                  </a:lnTo>
                  <a:lnTo>
                    <a:pt x="172416" y="59841"/>
                  </a:lnTo>
                  <a:lnTo>
                    <a:pt x="242902" y="59841"/>
                  </a:lnTo>
                  <a:lnTo>
                    <a:pt x="238051" y="54866"/>
                  </a:lnTo>
                  <a:lnTo>
                    <a:pt x="209165" y="30874"/>
                  </a:lnTo>
                  <a:lnTo>
                    <a:pt x="187657" y="15831"/>
                  </a:lnTo>
                  <a:lnTo>
                    <a:pt x="177697" y="9767"/>
                  </a:lnTo>
                  <a:lnTo>
                    <a:pt x="1602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615" spc="-3"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5678155" y="3075018"/>
              <a:ext cx="93427" cy="123342"/>
            </a:xfrm>
            <a:custGeom>
              <a:avLst/>
              <a:gdLst/>
              <a:ahLst/>
              <a:cxnLst/>
              <a:rect l="l" t="t" r="r" b="b"/>
              <a:pathLst>
                <a:path w="273684" h="361315">
                  <a:moveTo>
                    <a:pt x="187052" y="0"/>
                  </a:moveTo>
                  <a:lnTo>
                    <a:pt x="138121" y="30874"/>
                  </a:lnTo>
                  <a:lnTo>
                    <a:pt x="77137" y="87776"/>
                  </a:lnTo>
                  <a:lnTo>
                    <a:pt x="45997" y="129573"/>
                  </a:lnTo>
                  <a:lnTo>
                    <a:pt x="19982" y="180226"/>
                  </a:lnTo>
                  <a:lnTo>
                    <a:pt x="3260" y="239706"/>
                  </a:lnTo>
                  <a:lnTo>
                    <a:pt x="0" y="307981"/>
                  </a:lnTo>
                  <a:lnTo>
                    <a:pt x="1236" y="326348"/>
                  </a:lnTo>
                  <a:lnTo>
                    <a:pt x="267459" y="361098"/>
                  </a:lnTo>
                  <a:lnTo>
                    <a:pt x="273260" y="316600"/>
                  </a:lnTo>
                  <a:lnTo>
                    <a:pt x="44223" y="286699"/>
                  </a:lnTo>
                  <a:lnTo>
                    <a:pt x="51519" y="229478"/>
                  </a:lnTo>
                  <a:lnTo>
                    <a:pt x="69931" y="179785"/>
                  </a:lnTo>
                  <a:lnTo>
                    <a:pt x="95466" y="137798"/>
                  </a:lnTo>
                  <a:lnTo>
                    <a:pt x="124129" y="103693"/>
                  </a:lnTo>
                  <a:lnTo>
                    <a:pt x="174870" y="59841"/>
                  </a:lnTo>
                  <a:lnTo>
                    <a:pt x="230199" y="59841"/>
                  </a:lnTo>
                  <a:lnTo>
                    <a:pt x="187052" y="0"/>
                  </a:lnTo>
                  <a:close/>
                </a:path>
                <a:path w="273684" h="361315">
                  <a:moveTo>
                    <a:pt x="230199" y="59841"/>
                  </a:moveTo>
                  <a:lnTo>
                    <a:pt x="174870" y="59841"/>
                  </a:lnTo>
                  <a:lnTo>
                    <a:pt x="210729" y="109571"/>
                  </a:lnTo>
                  <a:lnTo>
                    <a:pt x="247129" y="83322"/>
                  </a:lnTo>
                  <a:lnTo>
                    <a:pt x="230199" y="598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615" spc="-3"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5757778" y="3114101"/>
              <a:ext cx="39018" cy="45738"/>
            </a:xfrm>
            <a:custGeom>
              <a:avLst/>
              <a:gdLst/>
              <a:ahLst/>
              <a:cxnLst/>
              <a:rect l="l" t="t" r="r" b="b"/>
              <a:pathLst>
                <a:path w="114300" h="133984">
                  <a:moveTo>
                    <a:pt x="36399" y="0"/>
                  </a:moveTo>
                  <a:lnTo>
                    <a:pt x="0" y="26249"/>
                  </a:lnTo>
                  <a:lnTo>
                    <a:pt x="77697" y="133994"/>
                  </a:lnTo>
                  <a:lnTo>
                    <a:pt x="114096" y="107755"/>
                  </a:lnTo>
                  <a:lnTo>
                    <a:pt x="363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615" spc="-3"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5767145" y="3258543"/>
              <a:ext cx="128110" cy="104916"/>
            </a:xfrm>
            <a:custGeom>
              <a:avLst/>
              <a:gdLst/>
              <a:ahLst/>
              <a:cxnLst/>
              <a:rect l="l" t="t" r="r" b="b"/>
              <a:pathLst>
                <a:path w="375284" h="307340">
                  <a:moveTo>
                    <a:pt x="29881" y="181898"/>
                  </a:moveTo>
                  <a:lnTo>
                    <a:pt x="0" y="260813"/>
                  </a:lnTo>
                  <a:lnTo>
                    <a:pt x="17777" y="269991"/>
                  </a:lnTo>
                  <a:lnTo>
                    <a:pt x="32590" y="276799"/>
                  </a:lnTo>
                  <a:lnTo>
                    <a:pt x="67268" y="289441"/>
                  </a:lnTo>
                  <a:lnTo>
                    <a:pt x="117593" y="301632"/>
                  </a:lnTo>
                  <a:lnTo>
                    <a:pt x="179346" y="307088"/>
                  </a:lnTo>
                  <a:lnTo>
                    <a:pt x="222862" y="304153"/>
                  </a:lnTo>
                  <a:lnTo>
                    <a:pt x="268227" y="294255"/>
                  </a:lnTo>
                  <a:lnTo>
                    <a:pt x="314331" y="275754"/>
                  </a:lnTo>
                  <a:lnTo>
                    <a:pt x="337459" y="261219"/>
                  </a:lnTo>
                  <a:lnTo>
                    <a:pt x="165364" y="261219"/>
                  </a:lnTo>
                  <a:lnTo>
                    <a:pt x="121146" y="256108"/>
                  </a:lnTo>
                  <a:lnTo>
                    <a:pt x="84120" y="247283"/>
                  </a:lnTo>
                  <a:lnTo>
                    <a:pt x="56631" y="237970"/>
                  </a:lnTo>
                  <a:lnTo>
                    <a:pt x="71856" y="197791"/>
                  </a:lnTo>
                  <a:lnTo>
                    <a:pt x="29881" y="181898"/>
                  </a:lnTo>
                  <a:close/>
                </a:path>
                <a:path w="375284" h="307340">
                  <a:moveTo>
                    <a:pt x="255885" y="0"/>
                  </a:moveTo>
                  <a:lnTo>
                    <a:pt x="215834" y="20221"/>
                  </a:lnTo>
                  <a:lnTo>
                    <a:pt x="317719" y="221999"/>
                  </a:lnTo>
                  <a:lnTo>
                    <a:pt x="265995" y="247391"/>
                  </a:lnTo>
                  <a:lnTo>
                    <a:pt x="214428" y="259389"/>
                  </a:lnTo>
                  <a:lnTo>
                    <a:pt x="165364" y="261219"/>
                  </a:lnTo>
                  <a:lnTo>
                    <a:pt x="337459" y="261219"/>
                  </a:lnTo>
                  <a:lnTo>
                    <a:pt x="360067" y="247011"/>
                  </a:lnTo>
                  <a:lnTo>
                    <a:pt x="374919" y="235702"/>
                  </a:lnTo>
                  <a:lnTo>
                    <a:pt x="2558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615" spc="-3"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5781638" y="3267273"/>
              <a:ext cx="30348" cy="47472"/>
            </a:xfrm>
            <a:custGeom>
              <a:avLst/>
              <a:gdLst/>
              <a:ahLst/>
              <a:cxnLst/>
              <a:rect l="l" t="t" r="r" b="b"/>
              <a:pathLst>
                <a:path w="88900" h="139065">
                  <a:moveTo>
                    <a:pt x="46618" y="0"/>
                  </a:moveTo>
                  <a:lnTo>
                    <a:pt x="0" y="123108"/>
                  </a:lnTo>
                  <a:lnTo>
                    <a:pt x="41965" y="139001"/>
                  </a:lnTo>
                  <a:lnTo>
                    <a:pt x="88583" y="15883"/>
                  </a:lnTo>
                  <a:lnTo>
                    <a:pt x="466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615" spc="-3"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61" name="object 61"/>
            <p:cNvSpPr/>
            <p:nvPr/>
          </p:nvSpPr>
          <p:spPr>
            <a:xfrm>
              <a:off x="5819933" y="3062073"/>
              <a:ext cx="14957" cy="14957"/>
            </a:xfrm>
            <a:custGeom>
              <a:avLst/>
              <a:gdLst/>
              <a:ahLst/>
              <a:cxnLst/>
              <a:rect l="l" t="t" r="r" b="b"/>
              <a:pathLst>
                <a:path w="43815" h="43815">
                  <a:moveTo>
                    <a:pt x="27456" y="0"/>
                  </a:moveTo>
                  <a:lnTo>
                    <a:pt x="16030" y="0"/>
                  </a:lnTo>
                  <a:lnTo>
                    <a:pt x="10405" y="2336"/>
                  </a:lnTo>
                  <a:lnTo>
                    <a:pt x="2336" y="10454"/>
                  </a:lnTo>
                  <a:lnTo>
                    <a:pt x="0" y="16069"/>
                  </a:lnTo>
                  <a:lnTo>
                    <a:pt x="0" y="27505"/>
                  </a:lnTo>
                  <a:lnTo>
                    <a:pt x="2336" y="33130"/>
                  </a:lnTo>
                  <a:lnTo>
                    <a:pt x="10405" y="41238"/>
                  </a:lnTo>
                  <a:lnTo>
                    <a:pt x="16030" y="43535"/>
                  </a:lnTo>
                  <a:lnTo>
                    <a:pt x="27495" y="43535"/>
                  </a:lnTo>
                  <a:lnTo>
                    <a:pt x="33081" y="41238"/>
                  </a:lnTo>
                  <a:lnTo>
                    <a:pt x="41199" y="33130"/>
                  </a:lnTo>
                  <a:lnTo>
                    <a:pt x="43526" y="27505"/>
                  </a:lnTo>
                  <a:lnTo>
                    <a:pt x="43526" y="16069"/>
                  </a:lnTo>
                  <a:lnTo>
                    <a:pt x="41199" y="10454"/>
                  </a:lnTo>
                  <a:lnTo>
                    <a:pt x="37155" y="6380"/>
                  </a:lnTo>
                  <a:lnTo>
                    <a:pt x="33081" y="2336"/>
                  </a:lnTo>
                  <a:lnTo>
                    <a:pt x="274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615" spc="-3"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5700871" y="3265584"/>
              <a:ext cx="14957" cy="14957"/>
            </a:xfrm>
            <a:custGeom>
              <a:avLst/>
              <a:gdLst/>
              <a:ahLst/>
              <a:cxnLst/>
              <a:rect l="l" t="t" r="r" b="b"/>
              <a:pathLst>
                <a:path w="43815" h="43815">
                  <a:moveTo>
                    <a:pt x="27505" y="0"/>
                  </a:moveTo>
                  <a:lnTo>
                    <a:pt x="16020" y="0"/>
                  </a:lnTo>
                  <a:lnTo>
                    <a:pt x="10444" y="2297"/>
                  </a:lnTo>
                  <a:lnTo>
                    <a:pt x="2326" y="10415"/>
                  </a:lnTo>
                  <a:lnTo>
                    <a:pt x="0" y="16030"/>
                  </a:lnTo>
                  <a:lnTo>
                    <a:pt x="0" y="27466"/>
                  </a:lnTo>
                  <a:lnTo>
                    <a:pt x="2326" y="33091"/>
                  </a:lnTo>
                  <a:lnTo>
                    <a:pt x="10444" y="41199"/>
                  </a:lnTo>
                  <a:lnTo>
                    <a:pt x="16069" y="43496"/>
                  </a:lnTo>
                  <a:lnTo>
                    <a:pt x="27505" y="43496"/>
                  </a:lnTo>
                  <a:lnTo>
                    <a:pt x="33120" y="41199"/>
                  </a:lnTo>
                  <a:lnTo>
                    <a:pt x="37155" y="37125"/>
                  </a:lnTo>
                  <a:lnTo>
                    <a:pt x="41229" y="33091"/>
                  </a:lnTo>
                  <a:lnTo>
                    <a:pt x="43526" y="27466"/>
                  </a:lnTo>
                  <a:lnTo>
                    <a:pt x="43526" y="16030"/>
                  </a:lnTo>
                  <a:lnTo>
                    <a:pt x="41229" y="10415"/>
                  </a:lnTo>
                  <a:lnTo>
                    <a:pt x="37155" y="6370"/>
                  </a:lnTo>
                  <a:lnTo>
                    <a:pt x="33120" y="2297"/>
                  </a:lnTo>
                  <a:lnTo>
                    <a:pt x="275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615" spc="-3"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63" name="object 63"/>
            <p:cNvSpPr/>
            <p:nvPr/>
          </p:nvSpPr>
          <p:spPr>
            <a:xfrm>
              <a:off x="5936197" y="3261422"/>
              <a:ext cx="14957" cy="14957"/>
            </a:xfrm>
            <a:custGeom>
              <a:avLst/>
              <a:gdLst/>
              <a:ahLst/>
              <a:cxnLst/>
              <a:rect l="l" t="t" r="r" b="b"/>
              <a:pathLst>
                <a:path w="43815" h="43815">
                  <a:moveTo>
                    <a:pt x="27505" y="0"/>
                  </a:moveTo>
                  <a:lnTo>
                    <a:pt x="16079" y="0"/>
                  </a:lnTo>
                  <a:lnTo>
                    <a:pt x="10454" y="2336"/>
                  </a:lnTo>
                  <a:lnTo>
                    <a:pt x="6380" y="6370"/>
                  </a:lnTo>
                  <a:lnTo>
                    <a:pt x="2336" y="10454"/>
                  </a:lnTo>
                  <a:lnTo>
                    <a:pt x="0" y="16030"/>
                  </a:lnTo>
                  <a:lnTo>
                    <a:pt x="0" y="27505"/>
                  </a:lnTo>
                  <a:lnTo>
                    <a:pt x="2336" y="33130"/>
                  </a:lnTo>
                  <a:lnTo>
                    <a:pt x="10454" y="41199"/>
                  </a:lnTo>
                  <a:lnTo>
                    <a:pt x="16079" y="43535"/>
                  </a:lnTo>
                  <a:lnTo>
                    <a:pt x="27505" y="43535"/>
                  </a:lnTo>
                  <a:lnTo>
                    <a:pt x="33130" y="41199"/>
                  </a:lnTo>
                  <a:lnTo>
                    <a:pt x="41238" y="33130"/>
                  </a:lnTo>
                  <a:lnTo>
                    <a:pt x="43535" y="27505"/>
                  </a:lnTo>
                  <a:lnTo>
                    <a:pt x="43535" y="16030"/>
                  </a:lnTo>
                  <a:lnTo>
                    <a:pt x="41238" y="10415"/>
                  </a:lnTo>
                  <a:lnTo>
                    <a:pt x="33130" y="2336"/>
                  </a:lnTo>
                  <a:lnTo>
                    <a:pt x="275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615" spc="-3"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64" name="object 64"/>
            <p:cNvSpPr/>
            <p:nvPr/>
          </p:nvSpPr>
          <p:spPr>
            <a:xfrm>
              <a:off x="919430" y="2918682"/>
              <a:ext cx="569675" cy="56967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615" spc="-3"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65" name="object 65"/>
            <p:cNvSpPr/>
            <p:nvPr/>
          </p:nvSpPr>
          <p:spPr>
            <a:xfrm>
              <a:off x="3230014" y="2918682"/>
              <a:ext cx="569675" cy="56967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615" spc="-3"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66" name="object 66"/>
            <p:cNvSpPr txBox="1"/>
            <p:nvPr/>
          </p:nvSpPr>
          <p:spPr>
            <a:xfrm>
              <a:off x="3048369" y="1293158"/>
              <a:ext cx="1179006" cy="13664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4336"/>
              <a:r>
                <a:rPr sz="888" b="1" spc="-3" dirty="0">
                  <a:solidFill>
                    <a:srgbClr val="17A6B6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Окружающая среда</a:t>
              </a:r>
              <a:endParaRPr sz="888" spc="-3" dirty="0"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  <p:sp>
        <p:nvSpPr>
          <p:cNvPr id="67" name="Заголовок 1"/>
          <p:cNvSpPr txBox="1">
            <a:spLocks/>
          </p:cNvSpPr>
          <p:nvPr/>
        </p:nvSpPr>
        <p:spPr>
          <a:xfrm>
            <a:off x="387902" y="38702"/>
            <a:ext cx="5552250" cy="996177"/>
          </a:xfrm>
          <a:prstGeom prst="rect">
            <a:avLst/>
          </a:prstGeom>
        </p:spPr>
        <p:txBody>
          <a:bodyPr vert="horz" lIns="144000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0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Измерительные задачи АСКРО</a:t>
            </a:r>
            <a:endParaRPr lang="ru-RU" sz="2000" b="1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315" y="319146"/>
            <a:ext cx="1296143" cy="409268"/>
          </a:xfrm>
          <a:prstGeom prst="rect">
            <a:avLst/>
          </a:prstGeom>
        </p:spPr>
      </p:pic>
      <p:sp>
        <p:nvSpPr>
          <p:cNvPr id="68" name="Номер слайда 1"/>
          <p:cNvSpPr txBox="1">
            <a:spLocks/>
          </p:cNvSpPr>
          <p:nvPr/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1100" smtClean="0"/>
              <a:pPr algn="r"/>
              <a:t>3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72712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Заголовок 1"/>
          <p:cNvSpPr txBox="1">
            <a:spLocks/>
          </p:cNvSpPr>
          <p:nvPr/>
        </p:nvSpPr>
        <p:spPr>
          <a:xfrm>
            <a:off x="251520" y="38702"/>
            <a:ext cx="5552250" cy="996177"/>
          </a:xfrm>
          <a:prstGeom prst="rect">
            <a:avLst/>
          </a:prstGeom>
        </p:spPr>
        <p:txBody>
          <a:bodyPr vert="horz" lIns="144000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0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Объектовые АСКРО</a:t>
            </a:r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315" y="319146"/>
            <a:ext cx="1296143" cy="409268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970016"/>
              </p:ext>
            </p:extLst>
          </p:nvPr>
        </p:nvGraphicFramePr>
        <p:xfrm>
          <a:off x="372661" y="728414"/>
          <a:ext cx="3888432" cy="37486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159"/>
                <a:gridCol w="1224922"/>
                <a:gridCol w="1223351"/>
              </a:tblGrid>
              <a:tr h="1671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Объектовые АСКРО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Количество</a:t>
                      </a:r>
                      <a:r>
                        <a:rPr lang="ru-RU" sz="1000" baseline="0" dirty="0" smtClean="0">
                          <a:effectLst/>
                        </a:rPr>
                        <a:t> п</a:t>
                      </a:r>
                      <a:r>
                        <a:rPr lang="ru-RU" sz="1000" dirty="0" smtClean="0">
                          <a:effectLst/>
                        </a:rPr>
                        <a:t>остов за </a:t>
                      </a:r>
                      <a:r>
                        <a:rPr lang="ru-RU" sz="1000" dirty="0">
                          <a:effectLst/>
                        </a:rPr>
                        <a:t>пределами </a:t>
                      </a:r>
                      <a:r>
                        <a:rPr lang="ru-RU" sz="1000" dirty="0" err="1" smtClean="0">
                          <a:effectLst/>
                        </a:rPr>
                        <a:t>промплощадок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Количество</a:t>
                      </a:r>
                      <a:r>
                        <a:rPr lang="ru-RU" sz="1000" baseline="0" dirty="0" smtClean="0">
                          <a:effectLst/>
                        </a:rPr>
                        <a:t> п</a:t>
                      </a:r>
                      <a:r>
                        <a:rPr lang="ru-RU" sz="1000" dirty="0" smtClean="0">
                          <a:effectLst/>
                        </a:rPr>
                        <a:t>остов  на </a:t>
                      </a:r>
                      <a:r>
                        <a:rPr lang="ru-RU" sz="1000" dirty="0" err="1" smtClean="0">
                          <a:effectLst/>
                        </a:rPr>
                        <a:t>промплощадке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</a:tr>
              <a:tr h="8170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 smtClean="0">
                          <a:effectLst/>
                        </a:rPr>
                        <a:t>Балаковской</a:t>
                      </a:r>
                      <a:r>
                        <a:rPr lang="ru-RU" sz="1000" dirty="0" smtClean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АЭС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22 (</a:t>
                      </a:r>
                      <a:r>
                        <a:rPr lang="ru-RU" sz="800" dirty="0" smtClean="0">
                          <a:effectLst/>
                        </a:rPr>
                        <a:t>МАЭД</a:t>
                      </a:r>
                      <a:r>
                        <a:rPr lang="ru-RU" sz="800" dirty="0">
                          <a:effectLst/>
                        </a:rPr>
                        <a:t>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 нет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</a:tr>
              <a:tr h="8170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Белоярской </a:t>
                      </a:r>
                      <a:r>
                        <a:rPr lang="ru-RU" sz="1000" dirty="0">
                          <a:effectLst/>
                        </a:rPr>
                        <a:t>АЭС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10 (</a:t>
                      </a:r>
                      <a:r>
                        <a:rPr lang="ru-RU" sz="800" dirty="0" smtClean="0">
                          <a:effectLst/>
                        </a:rPr>
                        <a:t>МАЭД</a:t>
                      </a:r>
                      <a:r>
                        <a:rPr lang="ru-RU" sz="800" dirty="0">
                          <a:effectLst/>
                        </a:rPr>
                        <a:t>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mtClean="0">
                          <a:effectLst/>
                        </a:rPr>
                        <a:t>нет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</a:tr>
              <a:tr h="8170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 smtClean="0">
                          <a:effectLst/>
                        </a:rPr>
                        <a:t>Билибинской</a:t>
                      </a:r>
                      <a:r>
                        <a:rPr lang="ru-RU" sz="1000" dirty="0" smtClean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АЭС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10 (</a:t>
                      </a:r>
                      <a:r>
                        <a:rPr lang="ru-RU" sz="800" dirty="0" smtClean="0">
                          <a:effectLst/>
                        </a:rPr>
                        <a:t>МАЭД</a:t>
                      </a:r>
                      <a:r>
                        <a:rPr lang="ru-RU" sz="800" dirty="0">
                          <a:effectLst/>
                        </a:rPr>
                        <a:t>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mtClean="0">
                          <a:effectLst/>
                        </a:rPr>
                        <a:t>нет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</a:tr>
              <a:tr h="8170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Калининской </a:t>
                      </a:r>
                      <a:r>
                        <a:rPr lang="ru-RU" sz="1000" dirty="0">
                          <a:effectLst/>
                        </a:rPr>
                        <a:t>АЭС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17 (</a:t>
                      </a:r>
                      <a:r>
                        <a:rPr lang="ru-RU" sz="800" dirty="0" smtClean="0">
                          <a:effectLst/>
                        </a:rPr>
                        <a:t>МАЭД</a:t>
                      </a:r>
                      <a:r>
                        <a:rPr lang="ru-RU" sz="800" dirty="0">
                          <a:effectLst/>
                        </a:rPr>
                        <a:t>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mtClean="0">
                          <a:effectLst/>
                        </a:rPr>
                        <a:t>нет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</a:tr>
              <a:tr h="8170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Кольской </a:t>
                      </a:r>
                      <a:r>
                        <a:rPr lang="ru-RU" sz="1000" dirty="0">
                          <a:effectLst/>
                        </a:rPr>
                        <a:t>АЭС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15 (</a:t>
                      </a:r>
                      <a:r>
                        <a:rPr lang="ru-RU" sz="800" dirty="0" smtClean="0">
                          <a:effectLst/>
                        </a:rPr>
                        <a:t>МАЭД</a:t>
                      </a:r>
                      <a:r>
                        <a:rPr lang="ru-RU" sz="800" dirty="0">
                          <a:effectLst/>
                        </a:rPr>
                        <a:t>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mtClean="0">
                          <a:effectLst/>
                        </a:rPr>
                        <a:t>нет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</a:tr>
              <a:tr h="8170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Курской </a:t>
                      </a:r>
                      <a:r>
                        <a:rPr lang="ru-RU" sz="1000" dirty="0">
                          <a:effectLst/>
                        </a:rPr>
                        <a:t>АЭС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29 (</a:t>
                      </a:r>
                      <a:r>
                        <a:rPr lang="ru-RU" sz="800" dirty="0" smtClean="0">
                          <a:effectLst/>
                        </a:rPr>
                        <a:t>МАЭД</a:t>
                      </a:r>
                      <a:r>
                        <a:rPr lang="ru-RU" sz="800" dirty="0">
                          <a:effectLst/>
                        </a:rPr>
                        <a:t>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mtClean="0">
                          <a:effectLst/>
                        </a:rPr>
                        <a:t>нет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</a:tr>
              <a:tr h="16715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Ленинградской </a:t>
                      </a:r>
                      <a:r>
                        <a:rPr lang="ru-RU" sz="1000" dirty="0">
                          <a:effectLst/>
                        </a:rPr>
                        <a:t>АЭС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31 (</a:t>
                      </a:r>
                      <a:r>
                        <a:rPr lang="ru-RU" sz="800" dirty="0" smtClean="0">
                          <a:effectLst/>
                        </a:rPr>
                        <a:t>МАЭД</a:t>
                      </a:r>
                      <a:r>
                        <a:rPr lang="ru-RU" sz="800" dirty="0">
                          <a:effectLst/>
                        </a:rPr>
                        <a:t>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mtClean="0">
                          <a:effectLst/>
                        </a:rPr>
                        <a:t>нет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</a:tr>
              <a:tr h="16715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 smtClean="0">
                          <a:effectLst/>
                        </a:rPr>
                        <a:t>Нововоронежской</a:t>
                      </a:r>
                      <a:r>
                        <a:rPr lang="ru-RU" sz="1000" dirty="0" smtClean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АЭС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29 (</a:t>
                      </a:r>
                      <a:r>
                        <a:rPr lang="ru-RU" sz="800" dirty="0" smtClean="0">
                          <a:effectLst/>
                        </a:rPr>
                        <a:t>МАЭД</a:t>
                      </a:r>
                      <a:r>
                        <a:rPr lang="ru-RU" sz="800" dirty="0">
                          <a:effectLst/>
                        </a:rPr>
                        <a:t>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mtClean="0">
                          <a:effectLst/>
                        </a:rPr>
                        <a:t>нет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</a:tr>
              <a:tr h="8170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Ростовской </a:t>
                      </a:r>
                      <a:r>
                        <a:rPr lang="ru-RU" sz="1000" dirty="0">
                          <a:effectLst/>
                        </a:rPr>
                        <a:t>АЭС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41 (</a:t>
                      </a:r>
                      <a:r>
                        <a:rPr lang="ru-RU" sz="800" dirty="0" smtClean="0">
                          <a:effectLst/>
                        </a:rPr>
                        <a:t>МАЭД</a:t>
                      </a:r>
                      <a:r>
                        <a:rPr lang="ru-RU" sz="800" dirty="0">
                          <a:effectLst/>
                        </a:rPr>
                        <a:t>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mtClean="0">
                          <a:effectLst/>
                        </a:rPr>
                        <a:t>нет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</a:tr>
              <a:tr h="8170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Смоленской </a:t>
                      </a:r>
                      <a:r>
                        <a:rPr lang="ru-RU" sz="1000" dirty="0">
                          <a:effectLst/>
                        </a:rPr>
                        <a:t>АЭС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15 (</a:t>
                      </a:r>
                      <a:r>
                        <a:rPr lang="ru-RU" sz="800" dirty="0" smtClean="0">
                          <a:effectLst/>
                        </a:rPr>
                        <a:t>МАЭД</a:t>
                      </a:r>
                      <a:r>
                        <a:rPr lang="ru-RU" sz="800" dirty="0">
                          <a:effectLst/>
                        </a:rPr>
                        <a:t>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нет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</a:tr>
              <a:tr h="8170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АО </a:t>
                      </a:r>
                      <a:r>
                        <a:rPr lang="ru-RU" sz="1000" dirty="0">
                          <a:effectLst/>
                        </a:rPr>
                        <a:t>«АЭХК»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 (</a:t>
                      </a:r>
                      <a:r>
                        <a:rPr lang="ru-RU" sz="800" dirty="0" smtClean="0">
                          <a:effectLst/>
                        </a:rPr>
                        <a:t>МЭД, </a:t>
                      </a:r>
                      <a:r>
                        <a:rPr lang="ru-RU" sz="800" dirty="0">
                          <a:effectLst/>
                        </a:rPr>
                        <a:t>HF</a:t>
                      </a:r>
                      <a:r>
                        <a:rPr lang="ru-RU" sz="800" dirty="0" smtClean="0">
                          <a:effectLst/>
                        </a:rPr>
                        <a:t>), </a:t>
                      </a:r>
                      <a:r>
                        <a:rPr lang="ru-RU" sz="800" dirty="0">
                          <a:effectLst/>
                        </a:rPr>
                        <a:t>1 (МП) 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 (МЭД</a:t>
                      </a:r>
                      <a:r>
                        <a:rPr lang="ru-RU" sz="800" dirty="0" smtClean="0">
                          <a:effectLst/>
                        </a:rPr>
                        <a:t>), </a:t>
                      </a:r>
                      <a:r>
                        <a:rPr lang="ru-RU" sz="800" dirty="0">
                          <a:effectLst/>
                        </a:rPr>
                        <a:t>2 (</a:t>
                      </a:r>
                      <a:r>
                        <a:rPr lang="ru-RU" sz="800" dirty="0" smtClean="0">
                          <a:effectLst/>
                        </a:rPr>
                        <a:t>МЭД, </a:t>
                      </a:r>
                      <a:r>
                        <a:rPr lang="ru-RU" sz="800" dirty="0">
                          <a:effectLst/>
                        </a:rPr>
                        <a:t>HF)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</a:tr>
              <a:tr h="8170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АО </a:t>
                      </a:r>
                      <a:r>
                        <a:rPr lang="ru-RU" sz="1000" dirty="0">
                          <a:effectLst/>
                        </a:rPr>
                        <a:t>«ГНЦ НИИАР»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14 (МЭД)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16 (МЭД)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</a:tr>
              <a:tr h="16715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АО </a:t>
                      </a:r>
                      <a:r>
                        <a:rPr lang="ru-RU" sz="1000" dirty="0">
                          <a:effectLst/>
                        </a:rPr>
                        <a:t>«ГНЦ РФ – ФЭИ»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 (МЭД)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 (МЭД)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</a:tr>
              <a:tr h="8170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АО </a:t>
                      </a:r>
                      <a:r>
                        <a:rPr lang="ru-RU" sz="1000" dirty="0">
                          <a:effectLst/>
                        </a:rPr>
                        <a:t>«ПО ЭХЗ»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 (МЭД)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7 (МЭД</a:t>
                      </a:r>
                      <a:r>
                        <a:rPr lang="ru-RU" sz="800" dirty="0" smtClean="0">
                          <a:effectLst/>
                        </a:rPr>
                        <a:t>), </a:t>
                      </a:r>
                      <a:r>
                        <a:rPr lang="ru-RU" sz="800" dirty="0">
                          <a:effectLst/>
                        </a:rPr>
                        <a:t>1 (</a:t>
                      </a:r>
                      <a:r>
                        <a:rPr lang="ru-RU" sz="800" dirty="0" smtClean="0">
                          <a:effectLst/>
                        </a:rPr>
                        <a:t>МЭД, </a:t>
                      </a:r>
                      <a:r>
                        <a:rPr lang="ru-RU" sz="800" dirty="0">
                          <a:effectLst/>
                        </a:rPr>
                        <a:t>МП)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</a:tr>
              <a:tr h="8170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АО </a:t>
                      </a:r>
                      <a:r>
                        <a:rPr lang="ru-RU" sz="1000" dirty="0">
                          <a:effectLst/>
                        </a:rPr>
                        <a:t>«СХК»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10 (МЭД</a:t>
                      </a:r>
                      <a:r>
                        <a:rPr lang="ru-RU" sz="800" dirty="0" smtClean="0">
                          <a:effectLst/>
                        </a:rPr>
                        <a:t>), 1 </a:t>
                      </a:r>
                      <a:r>
                        <a:rPr lang="ru-RU" sz="800" dirty="0">
                          <a:effectLst/>
                        </a:rPr>
                        <a:t>(МП)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</a:tr>
              <a:tr h="8170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АО </a:t>
                      </a:r>
                      <a:r>
                        <a:rPr lang="ru-RU" sz="1000" dirty="0">
                          <a:effectLst/>
                        </a:rPr>
                        <a:t>«УЭХК»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 (МЭД)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 (МЭД</a:t>
                      </a:r>
                      <a:r>
                        <a:rPr lang="ru-RU" sz="800" dirty="0" smtClean="0">
                          <a:effectLst/>
                        </a:rPr>
                        <a:t>), </a:t>
                      </a:r>
                      <a:r>
                        <a:rPr lang="ru-RU" sz="800" dirty="0">
                          <a:effectLst/>
                        </a:rPr>
                        <a:t>2 (МЭД </a:t>
                      </a:r>
                      <a:r>
                        <a:rPr lang="ru-RU" sz="800" dirty="0" smtClean="0">
                          <a:effectLst/>
                        </a:rPr>
                        <a:t>, </a:t>
                      </a:r>
                      <a:r>
                        <a:rPr lang="ru-RU" sz="800" dirty="0">
                          <a:effectLst/>
                        </a:rPr>
                        <a:t>МП)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</a:tr>
              <a:tr h="16715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АО </a:t>
                      </a:r>
                      <a:r>
                        <a:rPr lang="ru-RU" sz="1000" dirty="0">
                          <a:effectLst/>
                        </a:rPr>
                        <a:t>«РИ им. В.Г. </a:t>
                      </a:r>
                      <a:r>
                        <a:rPr lang="ru-RU" sz="1000" dirty="0" err="1">
                          <a:effectLst/>
                        </a:rPr>
                        <a:t>Хлопина</a:t>
                      </a:r>
                      <a:r>
                        <a:rPr lang="ru-RU" sz="1000" dirty="0">
                          <a:effectLst/>
                        </a:rPr>
                        <a:t>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-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 (МЭД)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</a:tr>
              <a:tr h="16715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АО </a:t>
                      </a:r>
                      <a:r>
                        <a:rPr lang="ru-RU" sz="1000" dirty="0">
                          <a:effectLst/>
                        </a:rPr>
                        <a:t>«ВНИИНМ»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22 (МЭД</a:t>
                      </a:r>
                      <a:r>
                        <a:rPr lang="ru-RU" sz="800" dirty="0" smtClean="0">
                          <a:effectLst/>
                        </a:rPr>
                        <a:t>), </a:t>
                      </a:r>
                      <a:r>
                        <a:rPr lang="ru-RU" sz="800" dirty="0">
                          <a:effectLst/>
                        </a:rPr>
                        <a:t>7 (</a:t>
                      </a:r>
                      <a:r>
                        <a:rPr lang="ru-RU" sz="800" dirty="0" err="1" smtClean="0">
                          <a:effectLst/>
                        </a:rPr>
                        <a:t>Аоб</a:t>
                      </a:r>
                      <a:r>
                        <a:rPr lang="ru-RU" sz="800" dirty="0" smtClean="0">
                          <a:effectLst/>
                        </a:rPr>
                        <a:t>), </a:t>
                      </a:r>
                      <a:r>
                        <a:rPr lang="ru-RU" sz="800" dirty="0">
                          <a:effectLst/>
                        </a:rPr>
                        <a:t>1 (МП)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</a:tr>
              <a:tr h="16715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АО </a:t>
                      </a:r>
                      <a:r>
                        <a:rPr lang="ru-RU" sz="1000" dirty="0">
                          <a:effectLst/>
                        </a:rPr>
                        <a:t>«НИФХИ им. Л.Я Карпова»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 (МЭД)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15 (МЭД</a:t>
                      </a:r>
                      <a:r>
                        <a:rPr lang="ru-RU" sz="800" dirty="0" smtClean="0">
                          <a:effectLst/>
                        </a:rPr>
                        <a:t>), </a:t>
                      </a:r>
                      <a:r>
                        <a:rPr lang="ru-RU" sz="800" dirty="0">
                          <a:effectLst/>
                        </a:rPr>
                        <a:t>1 (МП)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66285"/>
              </p:ext>
            </p:extLst>
          </p:nvPr>
        </p:nvGraphicFramePr>
        <p:xfrm>
          <a:off x="4427984" y="728415"/>
          <a:ext cx="4275474" cy="37272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6184"/>
                <a:gridCol w="1224136"/>
                <a:gridCol w="1395154"/>
              </a:tblGrid>
              <a:tr h="34023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Объектовые АСКРО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Количество</a:t>
                      </a:r>
                      <a:r>
                        <a:rPr lang="ru-RU" sz="1000" baseline="0" dirty="0" smtClean="0">
                          <a:effectLst/>
                        </a:rPr>
                        <a:t> п</a:t>
                      </a:r>
                      <a:r>
                        <a:rPr lang="ru-RU" sz="1000" dirty="0" smtClean="0">
                          <a:effectLst/>
                        </a:rPr>
                        <a:t>остов за </a:t>
                      </a:r>
                      <a:r>
                        <a:rPr lang="ru-RU" sz="1000" dirty="0">
                          <a:effectLst/>
                        </a:rPr>
                        <a:t>пределами </a:t>
                      </a:r>
                      <a:r>
                        <a:rPr lang="ru-RU" sz="1000" dirty="0" err="1" smtClean="0">
                          <a:effectLst/>
                        </a:rPr>
                        <a:t>промплощадок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Количество</a:t>
                      </a:r>
                      <a:r>
                        <a:rPr lang="ru-RU" sz="1000" baseline="0" dirty="0" smtClean="0">
                          <a:effectLst/>
                        </a:rPr>
                        <a:t> п</a:t>
                      </a:r>
                      <a:r>
                        <a:rPr lang="ru-RU" sz="1000" dirty="0" smtClean="0">
                          <a:effectLst/>
                        </a:rPr>
                        <a:t>остов  на </a:t>
                      </a:r>
                      <a:r>
                        <a:rPr lang="ru-RU" sz="1000" dirty="0" err="1" smtClean="0">
                          <a:effectLst/>
                        </a:rPr>
                        <a:t>промплощадке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</a:tr>
              <a:tr h="17843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ФГУП </a:t>
                      </a:r>
                      <a:r>
                        <a:rPr lang="ru-RU" sz="1000" dirty="0">
                          <a:effectLst/>
                        </a:rPr>
                        <a:t>«ГХК»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8 (МЭД</a:t>
                      </a:r>
                      <a:r>
                        <a:rPr lang="ru-RU" sz="800" dirty="0" smtClean="0">
                          <a:effectLst/>
                        </a:rPr>
                        <a:t>), </a:t>
                      </a:r>
                      <a:r>
                        <a:rPr lang="ru-RU" sz="800" dirty="0">
                          <a:effectLst/>
                        </a:rPr>
                        <a:t>1 (</a:t>
                      </a:r>
                      <a:r>
                        <a:rPr lang="ru-RU" sz="800" dirty="0" smtClean="0">
                          <a:effectLst/>
                        </a:rPr>
                        <a:t>МЭД, </a:t>
                      </a:r>
                      <a:r>
                        <a:rPr lang="ru-RU" sz="800" dirty="0">
                          <a:effectLst/>
                        </a:rPr>
                        <a:t>МП)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 (МЭД) </a:t>
                      </a:r>
                      <a:r>
                        <a:rPr lang="ru-RU" sz="800" dirty="0" smtClean="0">
                          <a:effectLst/>
                        </a:rPr>
                        <a:t>, </a:t>
                      </a:r>
                      <a:r>
                        <a:rPr lang="ru-RU" sz="800" dirty="0">
                          <a:effectLst/>
                        </a:rPr>
                        <a:t>1 (МЭД </a:t>
                      </a:r>
                      <a:r>
                        <a:rPr lang="ru-RU" sz="800" dirty="0" smtClean="0">
                          <a:effectLst/>
                        </a:rPr>
                        <a:t>, </a:t>
                      </a:r>
                      <a:r>
                        <a:rPr lang="ru-RU" sz="800" dirty="0">
                          <a:effectLst/>
                        </a:rPr>
                        <a:t>МП)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</a:tr>
              <a:tr h="17843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ФГУП </a:t>
                      </a:r>
                      <a:r>
                        <a:rPr lang="ru-RU" sz="1000" dirty="0">
                          <a:effectLst/>
                        </a:rPr>
                        <a:t>«ПО «МАЯК»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8 (МЭД</a:t>
                      </a:r>
                      <a:r>
                        <a:rPr lang="ru-RU" sz="800" dirty="0" smtClean="0">
                          <a:effectLst/>
                        </a:rPr>
                        <a:t>), </a:t>
                      </a:r>
                      <a:r>
                        <a:rPr lang="ru-RU" sz="800" dirty="0">
                          <a:effectLst/>
                        </a:rPr>
                        <a:t>1 (</a:t>
                      </a:r>
                      <a:r>
                        <a:rPr lang="ru-RU" sz="800" dirty="0" smtClean="0">
                          <a:effectLst/>
                        </a:rPr>
                        <a:t>МЭД,</a:t>
                      </a:r>
                      <a:r>
                        <a:rPr lang="ru-RU" sz="800" baseline="0" dirty="0" smtClean="0">
                          <a:effectLst/>
                        </a:rPr>
                        <a:t> </a:t>
                      </a:r>
                      <a:r>
                        <a:rPr lang="ru-RU" sz="800" dirty="0" smtClean="0">
                          <a:effectLst/>
                        </a:rPr>
                        <a:t>МП</a:t>
                      </a:r>
                      <a:r>
                        <a:rPr lang="ru-RU" sz="800" dirty="0">
                          <a:effectLst/>
                        </a:rPr>
                        <a:t>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7 (МЭД) </a:t>
                      </a:r>
                      <a:r>
                        <a:rPr lang="ru-RU" sz="800" dirty="0" smtClean="0">
                          <a:effectLst/>
                        </a:rPr>
                        <a:t>, </a:t>
                      </a:r>
                      <a:r>
                        <a:rPr lang="ru-RU" sz="800" dirty="0">
                          <a:effectLst/>
                        </a:rPr>
                        <a:t>1 (МЭД </a:t>
                      </a:r>
                      <a:r>
                        <a:rPr lang="ru-RU" sz="800" dirty="0" smtClean="0">
                          <a:effectLst/>
                        </a:rPr>
                        <a:t>, </a:t>
                      </a:r>
                      <a:r>
                        <a:rPr lang="ru-RU" sz="800" dirty="0">
                          <a:effectLst/>
                        </a:rPr>
                        <a:t>МП)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</a:tr>
              <a:tr h="15898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ФГУП </a:t>
                      </a:r>
                      <a:r>
                        <a:rPr lang="ru-RU" sz="1000" dirty="0">
                          <a:effectLst/>
                        </a:rPr>
                        <a:t>«ПСЗ»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 (МЭД</a:t>
                      </a:r>
                      <a:r>
                        <a:rPr lang="ru-RU" sz="800" dirty="0" smtClean="0">
                          <a:effectLst/>
                        </a:rPr>
                        <a:t>), </a:t>
                      </a:r>
                      <a:r>
                        <a:rPr lang="ru-RU" sz="800" dirty="0">
                          <a:effectLst/>
                        </a:rPr>
                        <a:t>1 (МП) 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 (МЭД)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</a:tr>
              <a:tr h="15898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АО </a:t>
                      </a:r>
                      <a:r>
                        <a:rPr lang="ru-RU" sz="1000" dirty="0">
                          <a:effectLst/>
                        </a:rPr>
                        <a:t>«СНИИП»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-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 (МЭД)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</a:tr>
              <a:tr h="15898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ФГУП </a:t>
                      </a:r>
                      <a:r>
                        <a:rPr lang="ru-RU" sz="1000" dirty="0">
                          <a:effectLst/>
                        </a:rPr>
                        <a:t>«</a:t>
                      </a:r>
                      <a:r>
                        <a:rPr lang="ru-RU" sz="1000" dirty="0" err="1">
                          <a:effectLst/>
                        </a:rPr>
                        <a:t>Атомфлот</a:t>
                      </a:r>
                      <a:r>
                        <a:rPr lang="ru-RU" sz="1000" dirty="0">
                          <a:effectLst/>
                        </a:rPr>
                        <a:t>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 (МЭД</a:t>
                      </a:r>
                      <a:r>
                        <a:rPr lang="ru-RU" sz="800" dirty="0" smtClean="0">
                          <a:effectLst/>
                        </a:rPr>
                        <a:t>), </a:t>
                      </a:r>
                      <a:r>
                        <a:rPr lang="ru-RU" sz="800" dirty="0">
                          <a:effectLst/>
                        </a:rPr>
                        <a:t>1 (МП)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 (МЭД)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</a:tr>
              <a:tr h="17843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ФГУП </a:t>
                      </a:r>
                      <a:r>
                        <a:rPr lang="ru-RU" sz="1000" dirty="0">
                          <a:effectLst/>
                        </a:rPr>
                        <a:t>«НИИП»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нет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 (МЭД</a:t>
                      </a:r>
                      <a:r>
                        <a:rPr lang="ru-RU" sz="800" dirty="0" smtClean="0">
                          <a:effectLst/>
                        </a:rPr>
                        <a:t>), </a:t>
                      </a:r>
                      <a:r>
                        <a:rPr lang="ru-RU" sz="800" dirty="0">
                          <a:effectLst/>
                        </a:rPr>
                        <a:t>1 (</a:t>
                      </a:r>
                      <a:r>
                        <a:rPr lang="ru-RU" sz="800" dirty="0" smtClean="0">
                          <a:effectLst/>
                        </a:rPr>
                        <a:t>МЭД, </a:t>
                      </a:r>
                      <a:r>
                        <a:rPr lang="ru-RU" sz="800" dirty="0" err="1" smtClean="0">
                          <a:effectLst/>
                        </a:rPr>
                        <a:t>Аоб</a:t>
                      </a:r>
                      <a:r>
                        <a:rPr lang="ru-RU" sz="800" dirty="0" smtClean="0">
                          <a:effectLst/>
                        </a:rPr>
                        <a:t>), </a:t>
                      </a:r>
                      <a:r>
                        <a:rPr lang="ru-RU" sz="800" dirty="0">
                          <a:effectLst/>
                        </a:rPr>
                        <a:t>1 (МП)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</a:tr>
              <a:tr h="31797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ФГУП </a:t>
                      </a:r>
                      <a:r>
                        <a:rPr lang="ru-RU" sz="1000" dirty="0">
                          <a:effectLst/>
                        </a:rPr>
                        <a:t>«Комбинат «</a:t>
                      </a:r>
                      <a:r>
                        <a:rPr lang="ru-RU" sz="1000" dirty="0" err="1">
                          <a:effectLst/>
                        </a:rPr>
                        <a:t>Электрохимприбор</a:t>
                      </a:r>
                      <a:r>
                        <a:rPr lang="ru-RU" sz="1000" dirty="0">
                          <a:effectLst/>
                        </a:rPr>
                        <a:t>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 (МЭД)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 (МЭД</a:t>
                      </a:r>
                      <a:r>
                        <a:rPr lang="ru-RU" sz="800" dirty="0" smtClean="0">
                          <a:effectLst/>
                        </a:rPr>
                        <a:t>),</a:t>
                      </a:r>
                      <a:r>
                        <a:rPr lang="ru-RU" sz="800" baseline="0" dirty="0" smtClean="0">
                          <a:effectLst/>
                        </a:rPr>
                        <a:t> </a:t>
                      </a:r>
                      <a:r>
                        <a:rPr lang="ru-RU" sz="800" dirty="0" smtClean="0">
                          <a:effectLst/>
                        </a:rPr>
                        <a:t>1 </a:t>
                      </a:r>
                      <a:r>
                        <a:rPr lang="ru-RU" sz="800" dirty="0">
                          <a:effectLst/>
                        </a:rPr>
                        <a:t>(</a:t>
                      </a:r>
                      <a:r>
                        <a:rPr lang="ru-RU" sz="800" dirty="0" smtClean="0">
                          <a:effectLst/>
                        </a:rPr>
                        <a:t>МЭД</a:t>
                      </a:r>
                      <a:r>
                        <a:rPr lang="ru-RU" sz="800" baseline="0" dirty="0" smtClean="0">
                          <a:effectLst/>
                        </a:rPr>
                        <a:t>,</a:t>
                      </a:r>
                      <a:r>
                        <a:rPr lang="ru-RU" sz="800" dirty="0" smtClean="0">
                          <a:effectLst/>
                        </a:rPr>
                        <a:t> </a:t>
                      </a:r>
                      <a:r>
                        <a:rPr lang="ru-RU" sz="800" dirty="0" err="1" smtClean="0">
                          <a:effectLst/>
                        </a:rPr>
                        <a:t>Аоб</a:t>
                      </a:r>
                      <a:r>
                        <a:rPr lang="ru-RU" sz="800" dirty="0" smtClean="0">
                          <a:effectLst/>
                        </a:rPr>
                        <a:t>), </a:t>
                      </a:r>
                      <a:r>
                        <a:rPr lang="ru-RU" sz="800" dirty="0">
                          <a:effectLst/>
                        </a:rPr>
                        <a:t>1 (</a:t>
                      </a:r>
                      <a:r>
                        <a:rPr lang="ru-RU" sz="800" dirty="0" smtClean="0">
                          <a:effectLst/>
                        </a:rPr>
                        <a:t>МЭД, </a:t>
                      </a:r>
                      <a:r>
                        <a:rPr lang="ru-RU" sz="800" dirty="0" err="1" smtClean="0">
                          <a:effectLst/>
                        </a:rPr>
                        <a:t>Аоб</a:t>
                      </a:r>
                      <a:r>
                        <a:rPr lang="ru-RU" sz="800" dirty="0" smtClean="0">
                          <a:effectLst/>
                        </a:rPr>
                        <a:t>, </a:t>
                      </a:r>
                      <a:r>
                        <a:rPr lang="ru-RU" sz="800" dirty="0">
                          <a:effectLst/>
                        </a:rPr>
                        <a:t>МП)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</a:tr>
              <a:tr h="15898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ФГУП </a:t>
                      </a:r>
                      <a:r>
                        <a:rPr lang="ru-RU" sz="1000" dirty="0">
                          <a:effectLst/>
                        </a:rPr>
                        <a:t>«ВНИИЭФ»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16 (МЭД)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нет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</a:tr>
              <a:tr h="31797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ФГУП </a:t>
                      </a:r>
                      <a:r>
                        <a:rPr lang="ru-RU" sz="1000" dirty="0">
                          <a:effectLst/>
                        </a:rPr>
                        <a:t>«ВНИИТФ им. </a:t>
                      </a:r>
                      <a:r>
                        <a:rPr lang="ru-RU" sz="1000" dirty="0" err="1">
                          <a:effectLst/>
                        </a:rPr>
                        <a:t>академ</a:t>
                      </a:r>
                      <a:r>
                        <a:rPr lang="ru-RU" sz="1000" dirty="0">
                          <a:effectLst/>
                        </a:rPr>
                        <a:t>. Е.И. </a:t>
                      </a:r>
                      <a:r>
                        <a:rPr lang="ru-RU" sz="1000" dirty="0" err="1">
                          <a:effectLst/>
                        </a:rPr>
                        <a:t>Забабахина</a:t>
                      </a:r>
                      <a:r>
                        <a:rPr lang="ru-RU" sz="1000" dirty="0">
                          <a:effectLst/>
                        </a:rPr>
                        <a:t>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 (</a:t>
                      </a:r>
                      <a:r>
                        <a:rPr lang="ru-RU" sz="800" dirty="0" smtClean="0">
                          <a:effectLst/>
                        </a:rPr>
                        <a:t>МЭД, </a:t>
                      </a:r>
                      <a:r>
                        <a:rPr lang="ru-RU" sz="800" dirty="0">
                          <a:effectLst/>
                        </a:rPr>
                        <a:t>МП)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 (МП)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</a:tr>
              <a:tr h="31797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ФГУП </a:t>
                      </a:r>
                      <a:r>
                        <a:rPr lang="ru-RU" sz="1000" dirty="0">
                          <a:effectLst/>
                        </a:rPr>
                        <a:t>«НИТИ им. А.П. Александрова»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нет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7 (МЭД) </a:t>
                      </a:r>
                      <a:r>
                        <a:rPr lang="ru-RU" sz="800" dirty="0" smtClean="0">
                          <a:effectLst/>
                        </a:rPr>
                        <a:t>, </a:t>
                      </a:r>
                      <a:r>
                        <a:rPr lang="ru-RU" sz="800" dirty="0">
                          <a:effectLst/>
                        </a:rPr>
                        <a:t>1 (</a:t>
                      </a:r>
                      <a:r>
                        <a:rPr lang="ru-RU" sz="800" dirty="0" smtClean="0">
                          <a:effectLst/>
                        </a:rPr>
                        <a:t>МЭД, </a:t>
                      </a:r>
                      <a:r>
                        <a:rPr lang="ru-RU" sz="800" dirty="0">
                          <a:effectLst/>
                        </a:rPr>
                        <a:t>МП)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</a:tr>
              <a:tr h="47696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Губа </a:t>
                      </a:r>
                      <a:r>
                        <a:rPr lang="ru-RU" sz="1000" dirty="0">
                          <a:effectLst/>
                        </a:rPr>
                        <a:t>Андреева СЗЦ «</a:t>
                      </a:r>
                      <a:r>
                        <a:rPr lang="ru-RU" sz="1000" dirty="0" err="1">
                          <a:effectLst/>
                        </a:rPr>
                        <a:t>СевРАО</a:t>
                      </a:r>
                      <a:r>
                        <a:rPr lang="ru-RU" sz="1000" dirty="0">
                          <a:effectLst/>
                        </a:rPr>
                        <a:t>» – филиала ФГУП «</a:t>
                      </a:r>
                      <a:r>
                        <a:rPr lang="ru-RU" sz="1000" dirty="0" err="1">
                          <a:effectLst/>
                        </a:rPr>
                        <a:t>РосРАО</a:t>
                      </a:r>
                      <a:r>
                        <a:rPr lang="ru-RU" sz="1000" dirty="0">
                          <a:effectLst/>
                        </a:rPr>
                        <a:t>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 (МЭД)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4 (МЭД)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</a:tr>
              <a:tr h="31797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Гремиха </a:t>
                      </a:r>
                      <a:r>
                        <a:rPr lang="ru-RU" sz="1000" dirty="0">
                          <a:effectLst/>
                        </a:rPr>
                        <a:t>СЗЦ «</a:t>
                      </a:r>
                      <a:r>
                        <a:rPr lang="ru-RU" sz="1000" dirty="0" err="1">
                          <a:effectLst/>
                        </a:rPr>
                        <a:t>СевРАО</a:t>
                      </a:r>
                      <a:r>
                        <a:rPr lang="ru-RU" sz="1000" dirty="0">
                          <a:effectLst/>
                        </a:rPr>
                        <a:t>» – </a:t>
                      </a:r>
                      <a:r>
                        <a:rPr lang="ru-RU" sz="1000" dirty="0" smtClean="0">
                          <a:effectLst/>
                        </a:rPr>
                        <a:t>филиал</a:t>
                      </a:r>
                      <a:r>
                        <a:rPr lang="ru-RU" sz="1000" baseline="0" dirty="0" smtClean="0">
                          <a:effectLst/>
                        </a:rPr>
                        <a:t> </a:t>
                      </a:r>
                      <a:r>
                        <a:rPr lang="ru-RU" sz="1000" dirty="0" smtClean="0">
                          <a:effectLst/>
                        </a:rPr>
                        <a:t>ФГУП </a:t>
                      </a:r>
                      <a:r>
                        <a:rPr lang="ru-RU" sz="1000" dirty="0">
                          <a:effectLst/>
                        </a:rPr>
                        <a:t>«</a:t>
                      </a:r>
                      <a:r>
                        <a:rPr lang="ru-RU" sz="1000" dirty="0" err="1">
                          <a:effectLst/>
                        </a:rPr>
                        <a:t>РосРАО</a:t>
                      </a:r>
                      <a:r>
                        <a:rPr lang="ru-RU" sz="1000" dirty="0">
                          <a:effectLst/>
                        </a:rPr>
                        <a:t>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 (МЭД)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13 (МЭД)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</a:tr>
              <a:tr h="31797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Сайда-Губа </a:t>
                      </a:r>
                      <a:r>
                        <a:rPr lang="ru-RU" sz="1000" dirty="0">
                          <a:effectLst/>
                        </a:rPr>
                        <a:t>СЗЦ «</a:t>
                      </a:r>
                      <a:r>
                        <a:rPr lang="ru-RU" sz="1000" dirty="0" err="1">
                          <a:effectLst/>
                        </a:rPr>
                        <a:t>СевРАО</a:t>
                      </a:r>
                      <a:r>
                        <a:rPr lang="ru-RU" sz="1000" dirty="0">
                          <a:effectLst/>
                        </a:rPr>
                        <a:t>» – </a:t>
                      </a:r>
                      <a:r>
                        <a:rPr lang="ru-RU" sz="1000" dirty="0" smtClean="0">
                          <a:effectLst/>
                        </a:rPr>
                        <a:t>филиал </a:t>
                      </a:r>
                      <a:r>
                        <a:rPr lang="ru-RU" sz="1000" dirty="0">
                          <a:effectLst/>
                        </a:rPr>
                        <a:t>ФГУП «</a:t>
                      </a:r>
                      <a:r>
                        <a:rPr lang="ru-RU" sz="1000" dirty="0" err="1">
                          <a:effectLst/>
                        </a:rPr>
                        <a:t>РосРАО</a:t>
                      </a:r>
                      <a:r>
                        <a:rPr lang="ru-RU" sz="1000" dirty="0">
                          <a:effectLst/>
                        </a:rPr>
                        <a:t>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 (МЭД)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4 (МЭД)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76972" y="4665337"/>
            <a:ext cx="81597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</a:rPr>
              <a:t>304 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</a:rPr>
              <a:t>поста измеряют мощность дозы гамма излучения в санитарно-защитной и зоне наблюдения организаций </a:t>
            </a: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</a:rPr>
              <a:t>отрасли</a:t>
            </a:r>
            <a:endParaRPr lang="ru-RU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Номер слайда 1"/>
          <p:cNvSpPr txBox="1">
            <a:spLocks/>
          </p:cNvSpPr>
          <p:nvPr/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1100" smtClean="0"/>
              <a:pPr algn="r"/>
              <a:t>4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24509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Заголовок 1"/>
          <p:cNvSpPr txBox="1">
            <a:spLocks/>
          </p:cNvSpPr>
          <p:nvPr/>
        </p:nvSpPr>
        <p:spPr>
          <a:xfrm>
            <a:off x="179512" y="-33306"/>
            <a:ext cx="5552250" cy="996177"/>
          </a:xfrm>
          <a:prstGeom prst="rect">
            <a:avLst/>
          </a:prstGeom>
        </p:spPr>
        <p:txBody>
          <a:bodyPr vert="horz" lIns="144000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0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Примеры оснащения различных АСКРО</a:t>
            </a:r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315" y="247138"/>
            <a:ext cx="1296143" cy="409268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372397"/>
              </p:ext>
            </p:extLst>
          </p:nvPr>
        </p:nvGraphicFramePr>
        <p:xfrm>
          <a:off x="323528" y="845939"/>
          <a:ext cx="8280920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1296144"/>
                <a:gridCol w="1152128"/>
                <a:gridCol w="1472732"/>
                <a:gridCol w="1416083"/>
                <a:gridCol w="164768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Состав АСКРО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АО «УЭХК»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АО «СХК»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ФГУП «НИТИ»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Курская АЭС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Территориальные</a:t>
                      </a:r>
                      <a:r>
                        <a:rPr lang="ru-RU" sz="1200" baseline="0" dirty="0" smtClean="0"/>
                        <a:t> АСКРО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Блок</a:t>
                      </a:r>
                      <a:r>
                        <a:rPr lang="ru-RU" sz="1200" baseline="0" dirty="0" smtClean="0"/>
                        <a:t> детектирования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УДРГ-50 (</a:t>
                      </a:r>
                      <a:r>
                        <a:rPr lang="en-US" sz="1200" dirty="0" smtClean="0"/>
                        <a:t>RD-02L</a:t>
                      </a:r>
                      <a:r>
                        <a:rPr lang="ru-RU" sz="120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БДМГ-08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УДБГ-01-02</a:t>
                      </a:r>
                    </a:p>
                    <a:p>
                      <a:r>
                        <a:rPr lang="ru-RU" sz="1200" dirty="0" smtClean="0"/>
                        <a:t>РСКВ-01</a:t>
                      </a:r>
                    </a:p>
                    <a:p>
                      <a:r>
                        <a:rPr lang="ru-RU" sz="1200" dirty="0" smtClean="0"/>
                        <a:t>АСРКБ1У.14-01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Атлант</a:t>
                      </a:r>
                      <a:r>
                        <a:rPr lang="ru-RU" sz="1200" baseline="0" dirty="0" smtClean="0"/>
                        <a:t> (НПП Доза)</a:t>
                      </a:r>
                      <a:endParaRPr lang="ru-RU" sz="1200" dirty="0" smtClean="0"/>
                    </a:p>
                    <a:p>
                      <a:r>
                        <a:rPr lang="en-US" sz="1200" dirty="0" err="1" smtClean="0"/>
                        <a:t>SkyLink</a:t>
                      </a:r>
                      <a:r>
                        <a:rPr lang="ru-RU" sz="1200" dirty="0" smtClean="0"/>
                        <a:t>,</a:t>
                      </a:r>
                    </a:p>
                    <a:p>
                      <a:r>
                        <a:rPr lang="ru-RU" sz="1200" dirty="0" smtClean="0"/>
                        <a:t>УДИ-2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БДМГ-200</a:t>
                      </a:r>
                      <a:r>
                        <a:rPr lang="ru-RU" sz="1200" baseline="0" dirty="0" smtClean="0"/>
                        <a:t> (НПП Доза),</a:t>
                      </a:r>
                    </a:p>
                    <a:p>
                      <a:r>
                        <a:rPr lang="ru-RU" sz="1200" baseline="0" dirty="0" smtClean="0"/>
                        <a:t>ДБГ-С11Д (НПП Доза)</a:t>
                      </a:r>
                    </a:p>
                    <a:p>
                      <a:r>
                        <a:rPr lang="ru-RU" sz="1200" baseline="0" dirty="0" smtClean="0"/>
                        <a:t>УДРГ-50 (НТЦ РИОН)</a:t>
                      </a:r>
                    </a:p>
                    <a:p>
                      <a:r>
                        <a:rPr lang="ru-RU" sz="1200" baseline="0" dirty="0" smtClean="0"/>
                        <a:t>ИРТ-М (НПП Доза)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SkyLink</a:t>
                      </a:r>
                      <a:endParaRPr lang="ru-RU" sz="1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Блок обработки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RD-02L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/>
                        <a:t> БПМ-54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МСХОД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БОП-1ТА,Е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БОП-1ТА,Е (НПП Доза)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Метео</a:t>
                      </a:r>
                      <a:r>
                        <a:rPr lang="en-US" sz="1200" dirty="0" smtClean="0"/>
                        <a:t> </a:t>
                      </a:r>
                      <a:r>
                        <a:rPr lang="ru-RU" sz="1200" dirty="0" smtClean="0"/>
                        <a:t>датчик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МЭС-6, М-127М (МА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en-US" sz="1200" baseline="0" dirty="0" smtClean="0"/>
                        <a:t>WS301</a:t>
                      </a:r>
                      <a:r>
                        <a:rPr lang="ru-RU" sz="1200" dirty="0" smtClean="0"/>
                        <a:t>)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Vaisala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Метео-2 КНША</a:t>
                      </a:r>
                      <a:r>
                        <a:rPr lang="ru-RU" sz="1200" baseline="0" dirty="0" smtClean="0"/>
                        <a:t>.098.100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Нет данных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МА-7,</a:t>
                      </a:r>
                    </a:p>
                    <a:p>
                      <a:r>
                        <a:rPr lang="ru-RU" sz="1200" dirty="0" smtClean="0"/>
                        <a:t>АМС-2000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МК-15</a:t>
                      </a:r>
                      <a:r>
                        <a:rPr lang="en-US" sz="1200" baseline="0" dirty="0" smtClean="0"/>
                        <a:t> (</a:t>
                      </a:r>
                      <a:r>
                        <a:rPr lang="ru-RU" sz="1200" baseline="0" dirty="0" smtClean="0"/>
                        <a:t>НПО Тайфун)</a:t>
                      </a:r>
                      <a:endParaRPr lang="ru-RU" sz="1200" dirty="0" smtClean="0"/>
                    </a:p>
                    <a:p>
                      <a:r>
                        <a:rPr lang="en-US" sz="1200" dirty="0" err="1" smtClean="0"/>
                        <a:t>Vaisala</a:t>
                      </a:r>
                      <a:r>
                        <a:rPr lang="en-US" sz="1200" baseline="0" dirty="0" smtClean="0"/>
                        <a:t> WXT520</a:t>
                      </a:r>
                      <a:r>
                        <a:rPr lang="ru-RU" sz="1200" baseline="0" dirty="0" smtClean="0"/>
                        <a:t> (Финляндия)</a:t>
                      </a:r>
                      <a:endParaRPr lang="ru-RU" sz="1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Импортное решение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да/нет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да/нет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7544" y="4150756"/>
            <a:ext cx="8280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Анализ состава оборудования как объектовых, так и территориальных АСКРО показывает: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FF0000"/>
                </a:solidFill>
              </a:rPr>
              <a:t>разнотипность</a:t>
            </a:r>
            <a:r>
              <a:rPr lang="ru-RU" sz="1200" dirty="0" smtClean="0"/>
              <a:t> применяемых решений, нет унификации</a:t>
            </a:r>
            <a:r>
              <a:rPr lang="ru-RU" sz="1200" dirty="0"/>
              <a:t> </a:t>
            </a:r>
            <a:r>
              <a:rPr lang="ru-RU" sz="1200" dirty="0" smtClean="0"/>
              <a:t>технических средств;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применение </a:t>
            </a:r>
            <a:r>
              <a:rPr lang="ru-RU" sz="1200" dirty="0" smtClean="0">
                <a:solidFill>
                  <a:srgbClr val="FF0000"/>
                </a:solidFill>
              </a:rPr>
              <a:t>импортных комплектующих</a:t>
            </a:r>
            <a:r>
              <a:rPr lang="ru-RU" sz="1200" dirty="0" smtClean="0"/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продолжительный срок эксплуатации, </a:t>
            </a:r>
            <a:r>
              <a:rPr lang="ru-RU" sz="1200" dirty="0" smtClean="0">
                <a:solidFill>
                  <a:srgbClr val="FF0000"/>
                </a:solidFill>
              </a:rPr>
              <a:t>необходимость модернизации </a:t>
            </a:r>
            <a:r>
              <a:rPr lang="ru-RU" sz="1200" dirty="0" smtClean="0"/>
              <a:t>и замены оборудования</a:t>
            </a:r>
          </a:p>
          <a:p>
            <a:pPr marL="171450" indent="-171450">
              <a:buFontTx/>
              <a:buChar char="-"/>
            </a:pPr>
            <a:endParaRPr lang="ru-RU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133255"/>
            <a:ext cx="6624736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</p:spPr>
        <p:txBody>
          <a:bodyPr/>
          <a:lstStyle/>
          <a:p>
            <a:pPr algn="r"/>
            <a:fld id="{6DF24603-9A1B-F342-92E0-89DE32840F75}" type="slidenum">
              <a:rPr lang="en-US" sz="1100" smtClean="0"/>
              <a:pPr algn="r"/>
              <a:t>5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04446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9712" y="852202"/>
            <a:ext cx="6668292" cy="4248472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792751"/>
            <a:ext cx="2159722" cy="2152679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87902" y="-18157"/>
            <a:ext cx="6920402" cy="996177"/>
          </a:xfrm>
          <a:prstGeom prst="rect">
            <a:avLst/>
          </a:prstGeom>
        </p:spPr>
        <p:txBody>
          <a:bodyPr vert="horz" lIns="144000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0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Основные задачи, требующие решения при построении современных АСКРО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315" y="319146"/>
            <a:ext cx="1296143" cy="40926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979712" y="845939"/>
            <a:ext cx="666829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 smtClean="0"/>
              <a:t>организация разработки единых стандартов и подходов к проектированию объектовых АСКРО по техническим характеристикам, средствам коммуникаций, ПО;</a:t>
            </a:r>
            <a:endParaRPr lang="en-US" sz="1600" dirty="0"/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 smtClean="0"/>
              <a:t>информационная </a:t>
            </a:r>
            <a:r>
              <a:rPr lang="ru-RU" sz="1600" dirty="0"/>
              <a:t>поддержка принятия решений (выбор целей, критериев </a:t>
            </a:r>
            <a:r>
              <a:rPr lang="ru-RU" sz="1600" dirty="0" smtClean="0"/>
              <a:t>и предложения тактических действий) </a:t>
            </a:r>
            <a:r>
              <a:rPr lang="ru-RU" sz="1600" dirty="0"/>
              <a:t>по мерам защиты населения в случае аварии</a:t>
            </a:r>
            <a:r>
              <a:rPr lang="ru-RU" sz="1600" dirty="0" smtClean="0"/>
              <a:t>;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/>
              <a:t>повышение уровня чувствительности оборудования АСКРО с целью фиксации повышения МАЭД при сложных метеорологических условиях и параметрах </a:t>
            </a:r>
            <a:r>
              <a:rPr lang="ru-RU" sz="1600" dirty="0" smtClean="0"/>
              <a:t>источника и методов регистрации источника выброса;</a:t>
            </a:r>
            <a:endParaRPr lang="ru-RU" sz="1600" dirty="0"/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/>
              <a:t>возможность </a:t>
            </a:r>
            <a:r>
              <a:rPr lang="ru-RU" sz="1600" dirty="0" smtClean="0"/>
              <a:t>автоматизированного внесения данных в СПО </a:t>
            </a:r>
            <a:r>
              <a:rPr lang="ru-RU" sz="1600" dirty="0"/>
              <a:t>модельных расчетов по результатам мониторинга (данные Росэнергоатома</a:t>
            </a:r>
            <a:r>
              <a:rPr lang="ru-RU" sz="1600" dirty="0" smtClean="0"/>
              <a:t>) и оперативной корректировки прогнозных данных;</a:t>
            </a:r>
            <a:endParaRPr lang="ru-RU" sz="1600" dirty="0"/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 smtClean="0"/>
              <a:t>решение </a:t>
            </a:r>
            <a:r>
              <a:rPr lang="ru-RU" sz="1600" dirty="0"/>
              <a:t>вопросов программно-технического </a:t>
            </a:r>
            <a:r>
              <a:rPr lang="ru-RU" sz="1600" dirty="0" smtClean="0"/>
              <a:t>обеспечения АСКРО и аттестации ПО с </a:t>
            </a:r>
            <a:r>
              <a:rPr lang="ru-RU" sz="1600" dirty="0"/>
              <a:t>целью внедрения в систему принятия и поддержки </a:t>
            </a:r>
            <a:r>
              <a:rPr lang="ru-RU" sz="1600" dirty="0" smtClean="0"/>
              <a:t>решений</a:t>
            </a:r>
            <a:r>
              <a:rPr lang="ru-RU" sz="1200" dirty="0" smtClean="0"/>
              <a:t>.</a:t>
            </a:r>
            <a:endParaRPr lang="ru-RU" sz="1200" dirty="0">
              <a:solidFill>
                <a:schemeClr val="bg2">
                  <a:lumMod val="25000"/>
                </a:schemeClr>
              </a:solidFill>
              <a:cs typeface="Arial" charset="0"/>
            </a:endParaRPr>
          </a:p>
        </p:txBody>
      </p:sp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</p:spPr>
        <p:txBody>
          <a:bodyPr/>
          <a:lstStyle/>
          <a:p>
            <a:pPr algn="r"/>
            <a:fld id="{6DF24603-9A1B-F342-92E0-89DE32840F75}" type="slidenum">
              <a:rPr lang="en-US" sz="1100" smtClean="0"/>
              <a:pPr algn="r"/>
              <a:t>6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5308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179512" y="38702"/>
            <a:ext cx="5688632" cy="996177"/>
          </a:xfrm>
          <a:prstGeom prst="rect">
            <a:avLst/>
          </a:prstGeom>
        </p:spPr>
        <p:txBody>
          <a:bodyPr vert="horz" lIns="144000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0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Проект АО «СНИИП» по развитию ОАСКРО</a:t>
            </a:r>
            <a:endParaRPr lang="ru-RU" sz="2000" b="1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315" y="319146"/>
            <a:ext cx="1296143" cy="40926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23528" y="1926059"/>
            <a:ext cx="40365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cs typeface="Arial" charset="0"/>
              </a:rPr>
              <a:t>Разработка типизированной линейки постов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АСКРО для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зонированного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размещения на промышленной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площадке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АС и в 30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км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зоне наблюдения</a:t>
            </a:r>
            <a:endParaRPr lang="en-US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2000" dirty="0" smtClean="0">
              <a:solidFill>
                <a:schemeClr val="bg2">
                  <a:lumMod val="25000"/>
                </a:schemeClr>
              </a:solidFill>
              <a:cs typeface="Arial" charset="0"/>
            </a:endParaRPr>
          </a:p>
        </p:txBody>
      </p:sp>
      <p:pic>
        <p:nvPicPr>
          <p:cNvPr id="5" name="Picture 3" descr="C:\Users\Garvis\Desktop\атом_0812\Презы\Файлы для презентации_цфо-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410969"/>
            <a:ext cx="4039908" cy="2559231"/>
          </a:xfrm>
          <a:prstGeom prst="rect">
            <a:avLst/>
          </a:prstGeom>
          <a:noFill/>
        </p:spPr>
      </p:pic>
      <p:sp>
        <p:nvSpPr>
          <p:cNvPr id="9" name="Номер слайда 1"/>
          <p:cNvSpPr txBox="1">
            <a:spLocks/>
          </p:cNvSpPr>
          <p:nvPr/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1100" smtClean="0"/>
              <a:pPr algn="r"/>
              <a:t>7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97163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Заголовок 1"/>
          <p:cNvSpPr txBox="1">
            <a:spLocks/>
          </p:cNvSpPr>
          <p:nvPr/>
        </p:nvSpPr>
        <p:spPr>
          <a:xfrm>
            <a:off x="387902" y="38702"/>
            <a:ext cx="6128314" cy="996177"/>
          </a:xfrm>
          <a:prstGeom prst="rect">
            <a:avLst/>
          </a:prstGeom>
        </p:spPr>
        <p:txBody>
          <a:bodyPr vert="horz" lIns="144000" tIns="49709" rIns="99417" bIns="49709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20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Структура </a:t>
            </a:r>
            <a:r>
              <a:rPr lang="ru-RU" sz="20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построения </a:t>
            </a:r>
            <a:r>
              <a:rPr lang="ru-RU" sz="20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АСКРО на АС</a:t>
            </a:r>
            <a:endParaRPr lang="ru-RU" sz="2000" b="1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315" y="319146"/>
            <a:ext cx="1296143" cy="409268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" t="13749" r="2088" b="2916"/>
          <a:stretch/>
        </p:blipFill>
        <p:spPr bwMode="auto">
          <a:xfrm>
            <a:off x="467544" y="917947"/>
            <a:ext cx="785463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6" name="Номер слайда 1"/>
          <p:cNvSpPr txBox="1">
            <a:spLocks/>
          </p:cNvSpPr>
          <p:nvPr/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1100" smtClean="0"/>
              <a:pPr algn="r"/>
              <a:t>8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08605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854366"/>
            <a:ext cx="1708120" cy="4244458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387902" y="38703"/>
            <a:ext cx="7019413" cy="807236"/>
          </a:xfrm>
          <a:prstGeom prst="rect">
            <a:avLst/>
          </a:prstGeom>
        </p:spPr>
        <p:txBody>
          <a:bodyPr vert="horz" lIns="144000" tIns="49709" rIns="99417" bIns="49709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20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Базовая </a:t>
            </a:r>
            <a:r>
              <a:rPr lang="ru-RU" sz="2000" b="1" dirty="0" err="1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референтная</a:t>
            </a:r>
            <a:r>
              <a:rPr lang="ru-RU" sz="20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20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платформа развития унифицированной линейки постов АСКРО </a:t>
            </a:r>
            <a:endParaRPr lang="ru-RU" sz="2000" b="1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315" y="319146"/>
            <a:ext cx="1296143" cy="4092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9146" y="4456457"/>
            <a:ext cx="1564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Рисунок 1. </a:t>
            </a:r>
            <a:endParaRPr lang="ru-RU" sz="1200" dirty="0"/>
          </a:p>
          <a:p>
            <a:r>
              <a:rPr lang="ru-RU" sz="1200" dirty="0" smtClean="0"/>
              <a:t>Внешний вид ПРК-01</a:t>
            </a:r>
            <a:endParaRPr lang="ru-R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3131840" y="4452493"/>
            <a:ext cx="1708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Рисунок 2. </a:t>
            </a:r>
            <a:endParaRPr lang="ru-RU" sz="1200" dirty="0"/>
          </a:p>
          <a:p>
            <a:r>
              <a:rPr lang="ru-RU" sz="1200" dirty="0" smtClean="0"/>
              <a:t>Опытная эксплуатация </a:t>
            </a:r>
          </a:p>
          <a:p>
            <a:r>
              <a:rPr lang="ru-RU" sz="1200" dirty="0" smtClean="0"/>
              <a:t>ПРК-01 на ЛАЭС-2</a:t>
            </a:r>
            <a:endParaRPr lang="ru-RU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6084168" y="4446339"/>
            <a:ext cx="2304256" cy="461665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Рисунок 3. </a:t>
            </a:r>
            <a:endParaRPr lang="ru-RU" sz="1200" dirty="0"/>
          </a:p>
          <a:p>
            <a:r>
              <a:rPr lang="ru-RU" sz="1200" dirty="0" smtClean="0"/>
              <a:t>Вид ПРК-01 изнутри и снаружи</a:t>
            </a:r>
            <a:endParaRPr lang="ru-RU" sz="1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" r="9182"/>
          <a:stretch/>
        </p:blipFill>
        <p:spPr>
          <a:xfrm>
            <a:off x="3131840" y="1350027"/>
            <a:ext cx="1872208" cy="29522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88073"/>
            <a:ext cx="1679543" cy="36393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009" y="842200"/>
            <a:ext cx="1695766" cy="3533072"/>
          </a:xfrm>
          <a:prstGeom prst="rect">
            <a:avLst/>
          </a:prstGeom>
        </p:spPr>
      </p:pic>
      <p:sp>
        <p:nvSpPr>
          <p:cNvPr id="13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</p:spPr>
        <p:txBody>
          <a:bodyPr/>
          <a:lstStyle/>
          <a:p>
            <a:pPr algn="r"/>
            <a:fld id="{6DF24603-9A1B-F342-92E0-89DE32840F75}" type="slidenum">
              <a:rPr lang="en-US" sz="1100" smtClean="0"/>
              <a:pPr algn="r"/>
              <a:t>9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09064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_16x9_blue_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blue_template" id="{84B19890-9F3E-2E44-B34A-786CBADB0C52}" vid="{820E24C0-2AF0-594A-8824-B609975553E6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blue_template" id="{84B19890-9F3E-2E44-B34A-786CBADB0C52}" vid="{C6BE67D4-DC4A-204A-9840-109EC3E8B42B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blue_template" id="{84B19890-9F3E-2E44-B34A-786CBADB0C52}" vid="{0AB9C867-3E85-3A4A-8B5C-A2B20E66B766}"/>
    </a:ext>
  </a:extLst>
</a:theme>
</file>

<file path=ppt/theme/theme4.xml><?xml version="1.0" encoding="utf-8"?>
<a:theme xmlns:a="http://schemas.openxmlformats.org/drawingml/2006/main" name="Presentation_16x9_blue_template_zf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blue_template" id="{84B19890-9F3E-2E44-B34A-786CBADB0C52}" vid="{820E24C0-2AF0-594A-8824-B609975553E6}"/>
    </a:ext>
  </a:extLst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blue_template" id="{84B19890-9F3E-2E44-B34A-786CBADB0C52}" vid="{C6BE67D4-DC4A-204A-9840-109EC3E8B42B}"/>
    </a:ext>
  </a:extLst>
</a:theme>
</file>

<file path=ppt/theme/theme6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blue_template" id="{84B19890-9F3E-2E44-B34A-786CBADB0C52}" vid="{0AB9C867-3E85-3A4A-8B5C-A2B20E66B766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B3C71C1D58544A8EAFCD209AEE8CEE" ma:contentTypeVersion="0" ma:contentTypeDescription="Создание документа." ma:contentTypeScope="" ma:versionID="9d66495d67593312f6436318a7e4260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58FF02-A3E2-4789-8B9A-F4E3B177F99D}">
  <ds:schemaRefs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BDB54932-BE34-47DB-9E3D-4024A40B2D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A44B27F-202F-4161-9842-08233DF4B53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Presentation_16x9_blue_template</Template>
  <TotalTime>3124</TotalTime>
  <Words>1529</Words>
  <Application>Microsoft Office PowerPoint</Application>
  <PresentationFormat>Произвольный</PresentationFormat>
  <Paragraphs>351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Presentation_16x9_blue_template</vt:lpstr>
      <vt:lpstr>Custom Design</vt:lpstr>
      <vt:lpstr>1_Custom Design</vt:lpstr>
      <vt:lpstr>Presentation_16x9_blue_template_zfo</vt:lpstr>
      <vt:lpstr>2_Custom Design</vt:lpstr>
      <vt:lpstr>3_Custom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Хомякова</dc:creator>
  <cp:lastModifiedBy>Fox Mr</cp:lastModifiedBy>
  <cp:revision>272</cp:revision>
  <dcterms:created xsi:type="dcterms:W3CDTF">2019-09-24T12:37:05Z</dcterms:created>
  <dcterms:modified xsi:type="dcterms:W3CDTF">2022-01-24T00:31:09Z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0x0101008AB3C71C1D58544A8EAFCD209AEE8CEE</vt:lpwstr>
  </property>
</Properties>
</file>